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nva Sans" panose="020B0604020202020204" charset="0"/>
      <p:regular r:id="rId17"/>
    </p:embeddedFont>
    <p:embeddedFont>
      <p:font typeface="Helvetica Now" panose="020B0604020202020204" charset="0"/>
      <p:regular r:id="rId18"/>
    </p:embeddedFont>
    <p:embeddedFont>
      <p:font typeface="TT Interphases" panose="020B0604020202020204" charset="0"/>
      <p:regular r:id="rId19"/>
    </p:embeddedFont>
    <p:embeddedFont>
      <p:font typeface="TT Interphases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svg"/><Relationship Id="rId26" Type="http://schemas.openxmlformats.org/officeDocument/2006/relationships/image" Target="../media/image44.png"/><Relationship Id="rId39" Type="http://schemas.openxmlformats.org/officeDocument/2006/relationships/image" Target="../media/image57.png"/><Relationship Id="rId21" Type="http://schemas.openxmlformats.org/officeDocument/2006/relationships/image" Target="../media/image39.svg"/><Relationship Id="rId34" Type="http://schemas.openxmlformats.org/officeDocument/2006/relationships/image" Target="../media/image52.png"/><Relationship Id="rId42" Type="http://schemas.openxmlformats.org/officeDocument/2006/relationships/image" Target="../media/image60.png"/><Relationship Id="rId47" Type="http://schemas.openxmlformats.org/officeDocument/2006/relationships/image" Target="../media/image65.png"/><Relationship Id="rId7"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34.png"/><Relationship Id="rId29" Type="http://schemas.openxmlformats.org/officeDocument/2006/relationships/image" Target="../media/image47.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37" Type="http://schemas.openxmlformats.org/officeDocument/2006/relationships/image" Target="../media/image55.png"/><Relationship Id="rId40" Type="http://schemas.openxmlformats.org/officeDocument/2006/relationships/image" Target="../media/image58.png"/><Relationship Id="rId45" Type="http://schemas.openxmlformats.org/officeDocument/2006/relationships/image" Target="../media/image63.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svg"/><Relationship Id="rId49" Type="http://schemas.openxmlformats.org/officeDocument/2006/relationships/image" Target="../media/image67.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svg"/><Relationship Id="rId44" Type="http://schemas.openxmlformats.org/officeDocument/2006/relationships/image" Target="../media/image62.sv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43" Type="http://schemas.openxmlformats.org/officeDocument/2006/relationships/image" Target="../media/image61.png"/><Relationship Id="rId48" Type="http://schemas.openxmlformats.org/officeDocument/2006/relationships/image" Target="../media/image66.png"/><Relationship Id="rId8" Type="http://schemas.openxmlformats.org/officeDocument/2006/relationships/image" Target="../media/image26.png"/><Relationship Id="rId3" Type="http://schemas.openxmlformats.org/officeDocument/2006/relationships/image" Target="../media/image5.svg"/><Relationship Id="rId12" Type="http://schemas.openxmlformats.org/officeDocument/2006/relationships/image" Target="../media/image30.svg"/><Relationship Id="rId17" Type="http://schemas.openxmlformats.org/officeDocument/2006/relationships/image" Target="../media/image35.png"/><Relationship Id="rId25" Type="http://schemas.openxmlformats.org/officeDocument/2006/relationships/image" Target="../media/image43.jpeg"/><Relationship Id="rId33" Type="http://schemas.openxmlformats.org/officeDocument/2006/relationships/image" Target="../media/image51.png"/><Relationship Id="rId38" Type="http://schemas.openxmlformats.org/officeDocument/2006/relationships/image" Target="../media/image56.png"/><Relationship Id="rId46" Type="http://schemas.openxmlformats.org/officeDocument/2006/relationships/image" Target="../media/image64.png"/><Relationship Id="rId20" Type="http://schemas.openxmlformats.org/officeDocument/2006/relationships/image" Target="../media/image38.png"/><Relationship Id="rId41"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35" y="-86255"/>
            <a:ext cx="18291935" cy="7169896"/>
            <a:chOff x="0" y="0"/>
            <a:chExt cx="24389247" cy="9327134"/>
          </a:xfrm>
        </p:grpSpPr>
        <p:pic>
          <p:nvPicPr>
            <p:cNvPr id="3" name="Picture 3"/>
            <p:cNvPicPr>
              <a:picLocks noChangeAspect="1"/>
            </p:cNvPicPr>
            <p:nvPr/>
          </p:nvPicPr>
          <p:blipFill>
            <a:blip r:embed="rId2"/>
            <a:srcRect l="6418" r="6418"/>
            <a:stretch>
              <a:fillRect/>
            </a:stretch>
          </p:blipFill>
          <p:spPr>
            <a:xfrm>
              <a:off x="0" y="0"/>
              <a:ext cx="24389247" cy="9327134"/>
            </a:xfrm>
            <a:prstGeom prst="rect">
              <a:avLst/>
            </a:prstGeom>
          </p:spPr>
        </p:pic>
      </p:grpSp>
      <p:grpSp>
        <p:nvGrpSpPr>
          <p:cNvPr id="4" name="Group 4"/>
          <p:cNvGrpSpPr/>
          <p:nvPr/>
        </p:nvGrpSpPr>
        <p:grpSpPr>
          <a:xfrm>
            <a:off x="0" y="7281980"/>
            <a:ext cx="18288000" cy="3249889"/>
            <a:chOff x="0" y="0"/>
            <a:chExt cx="4816593" cy="855938"/>
          </a:xfrm>
        </p:grpSpPr>
        <p:sp>
          <p:nvSpPr>
            <p:cNvPr id="5" name="Freeform 5"/>
            <p:cNvSpPr/>
            <p:nvPr/>
          </p:nvSpPr>
          <p:spPr>
            <a:xfrm>
              <a:off x="0" y="0"/>
              <a:ext cx="4816592" cy="855938"/>
            </a:xfrm>
            <a:custGeom>
              <a:avLst/>
              <a:gdLst/>
              <a:ahLst/>
              <a:cxnLst/>
              <a:rect l="l" t="t" r="r" b="b"/>
              <a:pathLst>
                <a:path w="4816592" h="855938">
                  <a:moveTo>
                    <a:pt x="0" y="0"/>
                  </a:moveTo>
                  <a:lnTo>
                    <a:pt x="4816592" y="0"/>
                  </a:lnTo>
                  <a:lnTo>
                    <a:pt x="4816592" y="855938"/>
                  </a:lnTo>
                  <a:lnTo>
                    <a:pt x="0" y="855938"/>
                  </a:lnTo>
                  <a:close/>
                </a:path>
              </a:pathLst>
            </a:custGeom>
            <a:solidFill>
              <a:srgbClr val="022949"/>
            </a:solidFill>
          </p:spPr>
          <p:txBody>
            <a:bodyPr/>
            <a:lstStyle/>
            <a:p>
              <a:endParaRPr lang="en-GB"/>
            </a:p>
          </p:txBody>
        </p:sp>
        <p:sp>
          <p:nvSpPr>
            <p:cNvPr id="6" name="TextBox 6"/>
            <p:cNvSpPr txBox="1"/>
            <p:nvPr/>
          </p:nvSpPr>
          <p:spPr>
            <a:xfrm>
              <a:off x="0" y="-38100"/>
              <a:ext cx="4816593" cy="894038"/>
            </a:xfrm>
            <a:prstGeom prst="rect">
              <a:avLst/>
            </a:prstGeom>
          </p:spPr>
          <p:txBody>
            <a:bodyPr lIns="67235" tIns="67235" rIns="67235" bIns="67235" rtlCol="0" anchor="ctr"/>
            <a:lstStyle/>
            <a:p>
              <a:pPr algn="ctr">
                <a:lnSpc>
                  <a:spcPts val="2779"/>
                </a:lnSpc>
              </a:pPr>
              <a:endParaRPr/>
            </a:p>
          </p:txBody>
        </p:sp>
      </p:grpSp>
      <p:sp>
        <p:nvSpPr>
          <p:cNvPr id="7" name="Freeform 7"/>
          <p:cNvSpPr/>
          <p:nvPr/>
        </p:nvSpPr>
        <p:spPr>
          <a:xfrm>
            <a:off x="-96350" y="1630329"/>
            <a:ext cx="18384350" cy="7169897"/>
          </a:xfrm>
          <a:custGeom>
            <a:avLst/>
            <a:gdLst/>
            <a:ahLst/>
            <a:cxnLst/>
            <a:rect l="l" t="t" r="r" b="b"/>
            <a:pathLst>
              <a:path w="18384350" h="7169897">
                <a:moveTo>
                  <a:pt x="0" y="0"/>
                </a:moveTo>
                <a:lnTo>
                  <a:pt x="18384350" y="0"/>
                </a:lnTo>
                <a:lnTo>
                  <a:pt x="18384350" y="7169897"/>
                </a:lnTo>
                <a:lnTo>
                  <a:pt x="0" y="71698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8050680" y="14801601"/>
            <a:ext cx="637912" cy="651762"/>
          </a:xfrm>
          <a:custGeom>
            <a:avLst/>
            <a:gdLst/>
            <a:ahLst/>
            <a:cxnLst/>
            <a:rect l="l" t="t" r="r" b="b"/>
            <a:pathLst>
              <a:path w="637912" h="651762">
                <a:moveTo>
                  <a:pt x="0" y="0"/>
                </a:moveTo>
                <a:lnTo>
                  <a:pt x="637912" y="0"/>
                </a:lnTo>
                <a:lnTo>
                  <a:pt x="637912" y="651762"/>
                </a:lnTo>
                <a:lnTo>
                  <a:pt x="0" y="6517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7461125" y="8723197"/>
            <a:ext cx="198145" cy="154058"/>
          </a:xfrm>
          <a:custGeom>
            <a:avLst/>
            <a:gdLst/>
            <a:ahLst/>
            <a:cxnLst/>
            <a:rect l="l" t="t" r="r" b="b"/>
            <a:pathLst>
              <a:path w="198145" h="154058">
                <a:moveTo>
                  <a:pt x="0" y="0"/>
                </a:moveTo>
                <a:lnTo>
                  <a:pt x="198146" y="0"/>
                </a:lnTo>
                <a:lnTo>
                  <a:pt x="198146" y="154058"/>
                </a:lnTo>
                <a:lnTo>
                  <a:pt x="0" y="1540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Freeform 10"/>
          <p:cNvSpPr/>
          <p:nvPr/>
        </p:nvSpPr>
        <p:spPr>
          <a:xfrm>
            <a:off x="14173074" y="8618422"/>
            <a:ext cx="3086226" cy="968303"/>
          </a:xfrm>
          <a:custGeom>
            <a:avLst/>
            <a:gdLst/>
            <a:ahLst/>
            <a:cxnLst/>
            <a:rect l="l" t="t" r="r" b="b"/>
            <a:pathLst>
              <a:path w="3086226" h="968303">
                <a:moveTo>
                  <a:pt x="0" y="0"/>
                </a:moveTo>
                <a:lnTo>
                  <a:pt x="3086226" y="0"/>
                </a:lnTo>
                <a:lnTo>
                  <a:pt x="3086226" y="968303"/>
                </a:lnTo>
                <a:lnTo>
                  <a:pt x="0" y="968303"/>
                </a:lnTo>
                <a:lnTo>
                  <a:pt x="0" y="0"/>
                </a:lnTo>
                <a:close/>
              </a:path>
            </a:pathLst>
          </a:custGeom>
          <a:blipFill>
            <a:blip r:embed="rId9"/>
            <a:stretch>
              <a:fillRect/>
            </a:stretch>
          </a:blipFill>
        </p:spPr>
        <p:txBody>
          <a:bodyPr/>
          <a:lstStyle/>
          <a:p>
            <a:endParaRPr lang="en-GB"/>
          </a:p>
        </p:txBody>
      </p:sp>
      <p:sp>
        <p:nvSpPr>
          <p:cNvPr id="11" name="TextBox 11"/>
          <p:cNvSpPr txBox="1"/>
          <p:nvPr/>
        </p:nvSpPr>
        <p:spPr>
          <a:xfrm>
            <a:off x="1836241" y="7360329"/>
            <a:ext cx="12818377" cy="1095704"/>
          </a:xfrm>
          <a:prstGeom prst="rect">
            <a:avLst/>
          </a:prstGeom>
        </p:spPr>
        <p:txBody>
          <a:bodyPr lIns="0" tIns="0" rIns="0" bIns="0" rtlCol="0" anchor="t">
            <a:spAutoFit/>
          </a:bodyPr>
          <a:lstStyle/>
          <a:p>
            <a:pPr algn="l">
              <a:lnSpc>
                <a:spcPts val="8308"/>
              </a:lnSpc>
            </a:pPr>
            <a:r>
              <a:rPr lang="en-US" sz="7988">
                <a:solidFill>
                  <a:srgbClr val="FFFFFF"/>
                </a:solidFill>
                <a:latin typeface="TT Interphases Bold"/>
              </a:rPr>
              <a:t>A Neuroinclusive Future</a:t>
            </a:r>
          </a:p>
        </p:txBody>
      </p:sp>
      <p:sp>
        <p:nvSpPr>
          <p:cNvPr id="12" name="TextBox 12"/>
          <p:cNvSpPr txBox="1"/>
          <p:nvPr/>
        </p:nvSpPr>
        <p:spPr>
          <a:xfrm>
            <a:off x="1836241" y="8992649"/>
            <a:ext cx="9237647" cy="749909"/>
          </a:xfrm>
          <a:prstGeom prst="rect">
            <a:avLst/>
          </a:prstGeom>
        </p:spPr>
        <p:txBody>
          <a:bodyPr lIns="0" tIns="0" rIns="0" bIns="0" rtlCol="0" anchor="t">
            <a:spAutoFit/>
          </a:bodyPr>
          <a:lstStyle/>
          <a:p>
            <a:pPr algn="l">
              <a:lnSpc>
                <a:spcPts val="5720"/>
              </a:lnSpc>
            </a:pPr>
            <a:r>
              <a:rPr lang="en-US" sz="5500">
                <a:solidFill>
                  <a:srgbClr val="FFFFFF"/>
                </a:solidFill>
                <a:latin typeface="TT Interphases"/>
              </a:rPr>
              <a:t>GAIN Strategy 24 - 27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6896" y="435207"/>
            <a:ext cx="12088923" cy="704967"/>
          </a:xfrm>
          <a:prstGeom prst="rect">
            <a:avLst/>
          </a:prstGeom>
        </p:spPr>
        <p:txBody>
          <a:bodyPr lIns="0" tIns="0" rIns="0" bIns="0" rtlCol="0" anchor="t">
            <a:spAutoFit/>
          </a:bodyPr>
          <a:lstStyle/>
          <a:p>
            <a:pPr algn="l">
              <a:lnSpc>
                <a:spcPts val="5372"/>
              </a:lnSpc>
            </a:pPr>
            <a:r>
              <a:rPr lang="en-US" sz="5165">
                <a:solidFill>
                  <a:srgbClr val="022949"/>
                </a:solidFill>
                <a:latin typeface="TT Interphases Bold"/>
              </a:rPr>
              <a:t>Pathways to Neuroinclusion</a:t>
            </a:r>
          </a:p>
        </p:txBody>
      </p:sp>
      <p:grpSp>
        <p:nvGrpSpPr>
          <p:cNvPr id="3" name="Group 3"/>
          <p:cNvGrpSpPr/>
          <p:nvPr/>
        </p:nvGrpSpPr>
        <p:grpSpPr>
          <a:xfrm>
            <a:off x="2938240" y="1255989"/>
            <a:ext cx="2538670" cy="1056919"/>
            <a:chOff x="0" y="0"/>
            <a:chExt cx="812800" cy="338391"/>
          </a:xfrm>
        </p:grpSpPr>
        <p:sp>
          <p:nvSpPr>
            <p:cNvPr id="4" name="Freeform 4"/>
            <p:cNvSpPr/>
            <p:nvPr/>
          </p:nvSpPr>
          <p:spPr>
            <a:xfrm>
              <a:off x="0" y="0"/>
              <a:ext cx="812800" cy="338391"/>
            </a:xfrm>
            <a:custGeom>
              <a:avLst/>
              <a:gdLst/>
              <a:ahLst/>
              <a:cxnLst/>
              <a:rect l="l" t="t" r="r" b="b"/>
              <a:pathLst>
                <a:path w="812800" h="338391">
                  <a:moveTo>
                    <a:pt x="0" y="0"/>
                  </a:moveTo>
                  <a:lnTo>
                    <a:pt x="609600" y="0"/>
                  </a:lnTo>
                  <a:lnTo>
                    <a:pt x="812800" y="169196"/>
                  </a:lnTo>
                  <a:lnTo>
                    <a:pt x="609600" y="338391"/>
                  </a:lnTo>
                  <a:lnTo>
                    <a:pt x="0" y="338391"/>
                  </a:lnTo>
                  <a:lnTo>
                    <a:pt x="203200" y="169196"/>
                  </a:lnTo>
                  <a:lnTo>
                    <a:pt x="0" y="0"/>
                  </a:lnTo>
                  <a:close/>
                </a:path>
              </a:pathLst>
            </a:custGeom>
            <a:solidFill>
              <a:srgbClr val="E4BB42"/>
            </a:solidFill>
          </p:spPr>
          <p:txBody>
            <a:bodyPr/>
            <a:lstStyle/>
            <a:p>
              <a:endParaRPr lang="en-GB"/>
            </a:p>
          </p:txBody>
        </p:sp>
        <p:sp>
          <p:nvSpPr>
            <p:cNvPr id="5" name="TextBox 5"/>
            <p:cNvSpPr txBox="1"/>
            <p:nvPr/>
          </p:nvSpPr>
          <p:spPr>
            <a:xfrm>
              <a:off x="177800" y="-57150"/>
              <a:ext cx="558800" cy="395541"/>
            </a:xfrm>
            <a:prstGeom prst="rect">
              <a:avLst/>
            </a:prstGeom>
          </p:spPr>
          <p:txBody>
            <a:bodyPr lIns="41667" tIns="41667" rIns="41667" bIns="41667" rtlCol="0" anchor="ctr"/>
            <a:lstStyle/>
            <a:p>
              <a:pPr algn="ctr">
                <a:lnSpc>
                  <a:spcPts val="3219"/>
                </a:lnSpc>
              </a:pPr>
              <a:r>
                <a:rPr lang="en-US" sz="2299">
                  <a:solidFill>
                    <a:srgbClr val="022949"/>
                  </a:solidFill>
                  <a:latin typeface="TT Interphases"/>
                </a:rPr>
                <a:t>Ignorance</a:t>
              </a:r>
            </a:p>
          </p:txBody>
        </p:sp>
      </p:grpSp>
      <p:grpSp>
        <p:nvGrpSpPr>
          <p:cNvPr id="6" name="Group 6"/>
          <p:cNvGrpSpPr/>
          <p:nvPr/>
        </p:nvGrpSpPr>
        <p:grpSpPr>
          <a:xfrm>
            <a:off x="6108891" y="1255989"/>
            <a:ext cx="2535737" cy="1086233"/>
            <a:chOff x="0" y="0"/>
            <a:chExt cx="812800" cy="348179"/>
          </a:xfrm>
        </p:grpSpPr>
        <p:sp>
          <p:nvSpPr>
            <p:cNvPr id="7" name="Freeform 7"/>
            <p:cNvSpPr/>
            <p:nvPr/>
          </p:nvSpPr>
          <p:spPr>
            <a:xfrm>
              <a:off x="0" y="0"/>
              <a:ext cx="812800" cy="348179"/>
            </a:xfrm>
            <a:custGeom>
              <a:avLst/>
              <a:gdLst/>
              <a:ahLst/>
              <a:cxnLst/>
              <a:rect l="l" t="t" r="r" b="b"/>
              <a:pathLst>
                <a:path w="812800" h="348179">
                  <a:moveTo>
                    <a:pt x="0" y="0"/>
                  </a:moveTo>
                  <a:lnTo>
                    <a:pt x="609600" y="0"/>
                  </a:lnTo>
                  <a:lnTo>
                    <a:pt x="812800" y="174090"/>
                  </a:lnTo>
                  <a:lnTo>
                    <a:pt x="609600" y="348179"/>
                  </a:lnTo>
                  <a:lnTo>
                    <a:pt x="0" y="348179"/>
                  </a:lnTo>
                  <a:lnTo>
                    <a:pt x="203200" y="174090"/>
                  </a:lnTo>
                  <a:lnTo>
                    <a:pt x="0" y="0"/>
                  </a:lnTo>
                  <a:close/>
                </a:path>
              </a:pathLst>
            </a:custGeom>
            <a:solidFill>
              <a:srgbClr val="022949"/>
            </a:solidFill>
          </p:spPr>
          <p:txBody>
            <a:bodyPr/>
            <a:lstStyle/>
            <a:p>
              <a:endParaRPr lang="en-GB"/>
            </a:p>
          </p:txBody>
        </p:sp>
        <p:sp>
          <p:nvSpPr>
            <p:cNvPr id="8" name="TextBox 8"/>
            <p:cNvSpPr txBox="1"/>
            <p:nvPr/>
          </p:nvSpPr>
          <p:spPr>
            <a:xfrm>
              <a:off x="177800" y="-57150"/>
              <a:ext cx="558800" cy="405329"/>
            </a:xfrm>
            <a:prstGeom prst="rect">
              <a:avLst/>
            </a:prstGeom>
          </p:spPr>
          <p:txBody>
            <a:bodyPr lIns="41667" tIns="41667" rIns="41667" bIns="41667" rtlCol="0" anchor="ctr"/>
            <a:lstStyle/>
            <a:p>
              <a:pPr algn="ctr">
                <a:lnSpc>
                  <a:spcPts val="3219"/>
                </a:lnSpc>
              </a:pPr>
              <a:r>
                <a:rPr lang="en-US" sz="2299">
                  <a:solidFill>
                    <a:srgbClr val="F8ECCB"/>
                  </a:solidFill>
                  <a:latin typeface="TT Interphases"/>
                </a:rPr>
                <a:t>Awareness</a:t>
              </a:r>
            </a:p>
          </p:txBody>
        </p:sp>
      </p:grpSp>
      <p:grpSp>
        <p:nvGrpSpPr>
          <p:cNvPr id="9" name="Group 9"/>
          <p:cNvGrpSpPr/>
          <p:nvPr/>
        </p:nvGrpSpPr>
        <p:grpSpPr>
          <a:xfrm>
            <a:off x="9280857" y="1255989"/>
            <a:ext cx="2538670" cy="1058386"/>
            <a:chOff x="0" y="0"/>
            <a:chExt cx="812800" cy="338861"/>
          </a:xfrm>
        </p:grpSpPr>
        <p:sp>
          <p:nvSpPr>
            <p:cNvPr id="10" name="Freeform 10"/>
            <p:cNvSpPr/>
            <p:nvPr/>
          </p:nvSpPr>
          <p:spPr>
            <a:xfrm>
              <a:off x="0" y="0"/>
              <a:ext cx="812800" cy="338861"/>
            </a:xfrm>
            <a:custGeom>
              <a:avLst/>
              <a:gdLst/>
              <a:ahLst/>
              <a:cxnLst/>
              <a:rect l="l" t="t" r="r" b="b"/>
              <a:pathLst>
                <a:path w="812800" h="338861">
                  <a:moveTo>
                    <a:pt x="0" y="0"/>
                  </a:moveTo>
                  <a:lnTo>
                    <a:pt x="609600" y="0"/>
                  </a:lnTo>
                  <a:lnTo>
                    <a:pt x="812800" y="169430"/>
                  </a:lnTo>
                  <a:lnTo>
                    <a:pt x="609600" y="338861"/>
                  </a:lnTo>
                  <a:lnTo>
                    <a:pt x="0" y="338861"/>
                  </a:lnTo>
                  <a:lnTo>
                    <a:pt x="203200" y="169430"/>
                  </a:lnTo>
                  <a:lnTo>
                    <a:pt x="0" y="0"/>
                  </a:lnTo>
                  <a:close/>
                </a:path>
              </a:pathLst>
            </a:custGeom>
            <a:solidFill>
              <a:srgbClr val="FBDF24"/>
            </a:solidFill>
          </p:spPr>
          <p:txBody>
            <a:bodyPr/>
            <a:lstStyle/>
            <a:p>
              <a:endParaRPr lang="en-GB"/>
            </a:p>
          </p:txBody>
        </p:sp>
        <p:sp>
          <p:nvSpPr>
            <p:cNvPr id="11" name="TextBox 11"/>
            <p:cNvSpPr txBox="1"/>
            <p:nvPr/>
          </p:nvSpPr>
          <p:spPr>
            <a:xfrm>
              <a:off x="177800" y="-57150"/>
              <a:ext cx="558800" cy="396011"/>
            </a:xfrm>
            <a:prstGeom prst="rect">
              <a:avLst/>
            </a:prstGeom>
          </p:spPr>
          <p:txBody>
            <a:bodyPr lIns="41667" tIns="41667" rIns="41667" bIns="41667" rtlCol="0" anchor="ctr"/>
            <a:lstStyle/>
            <a:p>
              <a:pPr algn="ctr">
                <a:lnSpc>
                  <a:spcPts val="3219"/>
                </a:lnSpc>
              </a:pPr>
              <a:r>
                <a:rPr lang="en-US" sz="2299">
                  <a:solidFill>
                    <a:srgbClr val="022949"/>
                  </a:solidFill>
                  <a:latin typeface="TT Interphases"/>
                </a:rPr>
                <a:t>Learning</a:t>
              </a:r>
            </a:p>
          </p:txBody>
        </p:sp>
      </p:grpSp>
      <p:grpSp>
        <p:nvGrpSpPr>
          <p:cNvPr id="12" name="Group 12"/>
          <p:cNvGrpSpPr/>
          <p:nvPr/>
        </p:nvGrpSpPr>
        <p:grpSpPr>
          <a:xfrm>
            <a:off x="12451507" y="1255989"/>
            <a:ext cx="2535737" cy="1056919"/>
            <a:chOff x="0" y="0"/>
            <a:chExt cx="812800" cy="338783"/>
          </a:xfrm>
        </p:grpSpPr>
        <p:sp>
          <p:nvSpPr>
            <p:cNvPr id="13" name="Freeform 13"/>
            <p:cNvSpPr/>
            <p:nvPr/>
          </p:nvSpPr>
          <p:spPr>
            <a:xfrm>
              <a:off x="0" y="0"/>
              <a:ext cx="812800" cy="338783"/>
            </a:xfrm>
            <a:custGeom>
              <a:avLst/>
              <a:gdLst/>
              <a:ahLst/>
              <a:cxnLst/>
              <a:rect l="l" t="t" r="r" b="b"/>
              <a:pathLst>
                <a:path w="812800" h="338783">
                  <a:moveTo>
                    <a:pt x="0" y="0"/>
                  </a:moveTo>
                  <a:lnTo>
                    <a:pt x="609600" y="0"/>
                  </a:lnTo>
                  <a:lnTo>
                    <a:pt x="812800" y="169391"/>
                  </a:lnTo>
                  <a:lnTo>
                    <a:pt x="609600" y="338783"/>
                  </a:lnTo>
                  <a:lnTo>
                    <a:pt x="0" y="338783"/>
                  </a:lnTo>
                  <a:lnTo>
                    <a:pt x="203200" y="169391"/>
                  </a:lnTo>
                  <a:lnTo>
                    <a:pt x="0" y="0"/>
                  </a:lnTo>
                  <a:close/>
                </a:path>
              </a:pathLst>
            </a:custGeom>
            <a:solidFill>
              <a:srgbClr val="2CAAE2"/>
            </a:solidFill>
          </p:spPr>
          <p:txBody>
            <a:bodyPr/>
            <a:lstStyle/>
            <a:p>
              <a:endParaRPr lang="en-GB"/>
            </a:p>
          </p:txBody>
        </p:sp>
        <p:sp>
          <p:nvSpPr>
            <p:cNvPr id="14" name="TextBox 14"/>
            <p:cNvSpPr txBox="1"/>
            <p:nvPr/>
          </p:nvSpPr>
          <p:spPr>
            <a:xfrm>
              <a:off x="177800" y="-57150"/>
              <a:ext cx="558800" cy="395933"/>
            </a:xfrm>
            <a:prstGeom prst="rect">
              <a:avLst/>
            </a:prstGeom>
          </p:spPr>
          <p:txBody>
            <a:bodyPr lIns="41667" tIns="41667" rIns="41667" bIns="41667" rtlCol="0" anchor="ctr"/>
            <a:lstStyle/>
            <a:p>
              <a:pPr algn="ctr">
                <a:lnSpc>
                  <a:spcPts val="3359"/>
                </a:lnSpc>
              </a:pPr>
              <a:r>
                <a:rPr lang="en-US" sz="2399">
                  <a:solidFill>
                    <a:srgbClr val="022949"/>
                  </a:solidFill>
                  <a:latin typeface="TT Interphases"/>
                </a:rPr>
                <a:t>Mastery</a:t>
              </a:r>
            </a:p>
          </p:txBody>
        </p:sp>
      </p:grpSp>
      <p:grpSp>
        <p:nvGrpSpPr>
          <p:cNvPr id="15" name="Group 15"/>
          <p:cNvGrpSpPr/>
          <p:nvPr/>
        </p:nvGrpSpPr>
        <p:grpSpPr>
          <a:xfrm>
            <a:off x="2837026" y="3466974"/>
            <a:ext cx="2852031" cy="3421825"/>
            <a:chOff x="0" y="0"/>
            <a:chExt cx="662407" cy="794746"/>
          </a:xfrm>
        </p:grpSpPr>
        <p:sp>
          <p:nvSpPr>
            <p:cNvPr id="16" name="Freeform 16"/>
            <p:cNvSpPr/>
            <p:nvPr/>
          </p:nvSpPr>
          <p:spPr>
            <a:xfrm>
              <a:off x="0" y="0"/>
              <a:ext cx="662407" cy="794746"/>
            </a:xfrm>
            <a:custGeom>
              <a:avLst/>
              <a:gdLst/>
              <a:ahLst/>
              <a:cxnLst/>
              <a:rect l="l" t="t" r="r" b="b"/>
              <a:pathLst>
                <a:path w="662407" h="794746">
                  <a:moveTo>
                    <a:pt x="136667" y="0"/>
                  </a:moveTo>
                  <a:lnTo>
                    <a:pt x="525740" y="0"/>
                  </a:lnTo>
                  <a:cubicBezTo>
                    <a:pt x="561987" y="0"/>
                    <a:pt x="596748" y="14399"/>
                    <a:pt x="622378" y="40029"/>
                  </a:cubicBezTo>
                  <a:cubicBezTo>
                    <a:pt x="648008" y="65659"/>
                    <a:pt x="662407" y="100421"/>
                    <a:pt x="662407" y="136667"/>
                  </a:cubicBezTo>
                  <a:lnTo>
                    <a:pt x="662407" y="658079"/>
                  </a:lnTo>
                  <a:cubicBezTo>
                    <a:pt x="662407" y="733558"/>
                    <a:pt x="601219" y="794746"/>
                    <a:pt x="525740" y="794746"/>
                  </a:cubicBezTo>
                  <a:lnTo>
                    <a:pt x="136667" y="794746"/>
                  </a:lnTo>
                  <a:cubicBezTo>
                    <a:pt x="100421" y="794746"/>
                    <a:pt x="65659" y="780347"/>
                    <a:pt x="40029" y="754717"/>
                  </a:cubicBezTo>
                  <a:cubicBezTo>
                    <a:pt x="14399" y="729087"/>
                    <a:pt x="0" y="694326"/>
                    <a:pt x="0" y="658079"/>
                  </a:cubicBezTo>
                  <a:lnTo>
                    <a:pt x="0" y="136667"/>
                  </a:lnTo>
                  <a:cubicBezTo>
                    <a:pt x="0" y="100421"/>
                    <a:pt x="14399" y="65659"/>
                    <a:pt x="40029" y="40029"/>
                  </a:cubicBezTo>
                  <a:cubicBezTo>
                    <a:pt x="65659" y="14399"/>
                    <a:pt x="100421" y="0"/>
                    <a:pt x="136667" y="0"/>
                  </a:cubicBezTo>
                  <a:close/>
                </a:path>
              </a:pathLst>
            </a:custGeom>
            <a:solidFill>
              <a:srgbClr val="F8ECCB"/>
            </a:solidFill>
            <a:ln w="28575" cap="rnd">
              <a:solidFill>
                <a:srgbClr val="E4BB42"/>
              </a:solidFill>
              <a:prstDash val="solid"/>
              <a:round/>
            </a:ln>
          </p:spPr>
          <p:txBody>
            <a:bodyPr/>
            <a:lstStyle/>
            <a:p>
              <a:endParaRPr lang="en-GB"/>
            </a:p>
          </p:txBody>
        </p:sp>
        <p:sp>
          <p:nvSpPr>
            <p:cNvPr id="17" name="TextBox 17"/>
            <p:cNvSpPr txBox="1"/>
            <p:nvPr/>
          </p:nvSpPr>
          <p:spPr>
            <a:xfrm>
              <a:off x="0" y="-38100"/>
              <a:ext cx="662407" cy="832846"/>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Key figures, eg senior leaders, HR, and Employee Resource Gsoups (ERG) are unaware or disinterested in the value of neurodiversity, Neurodivergent employees lack psychological safety.</a:t>
              </a:r>
            </a:p>
          </p:txBody>
        </p:sp>
      </p:grpSp>
      <p:grpSp>
        <p:nvGrpSpPr>
          <p:cNvPr id="18" name="Group 18"/>
          <p:cNvGrpSpPr/>
          <p:nvPr/>
        </p:nvGrpSpPr>
        <p:grpSpPr>
          <a:xfrm>
            <a:off x="5947411" y="3452277"/>
            <a:ext cx="2858696" cy="2451809"/>
            <a:chOff x="0" y="0"/>
            <a:chExt cx="663955" cy="569452"/>
          </a:xfrm>
        </p:grpSpPr>
        <p:sp>
          <p:nvSpPr>
            <p:cNvPr id="19" name="Freeform 19"/>
            <p:cNvSpPr/>
            <p:nvPr/>
          </p:nvSpPr>
          <p:spPr>
            <a:xfrm>
              <a:off x="0" y="0"/>
              <a:ext cx="663955" cy="569452"/>
            </a:xfrm>
            <a:custGeom>
              <a:avLst/>
              <a:gdLst/>
              <a:ahLst/>
              <a:cxnLst/>
              <a:rect l="l" t="t" r="r" b="b"/>
              <a:pathLst>
                <a:path w="663955" h="569452">
                  <a:moveTo>
                    <a:pt x="136348" y="0"/>
                  </a:moveTo>
                  <a:lnTo>
                    <a:pt x="527607" y="0"/>
                  </a:lnTo>
                  <a:cubicBezTo>
                    <a:pt x="563768" y="0"/>
                    <a:pt x="598449" y="14365"/>
                    <a:pt x="624019" y="39935"/>
                  </a:cubicBezTo>
                  <a:cubicBezTo>
                    <a:pt x="649590" y="65506"/>
                    <a:pt x="663955" y="100186"/>
                    <a:pt x="663955" y="136348"/>
                  </a:cubicBezTo>
                  <a:lnTo>
                    <a:pt x="663955" y="433104"/>
                  </a:lnTo>
                  <a:cubicBezTo>
                    <a:pt x="663955" y="508407"/>
                    <a:pt x="602910" y="569452"/>
                    <a:pt x="527607" y="569452"/>
                  </a:cubicBezTo>
                  <a:lnTo>
                    <a:pt x="136348" y="569452"/>
                  </a:lnTo>
                  <a:cubicBezTo>
                    <a:pt x="61045" y="569452"/>
                    <a:pt x="0" y="508407"/>
                    <a:pt x="0" y="433104"/>
                  </a:cubicBezTo>
                  <a:lnTo>
                    <a:pt x="0" y="136348"/>
                  </a:lnTo>
                  <a:cubicBezTo>
                    <a:pt x="0" y="61045"/>
                    <a:pt x="61045" y="0"/>
                    <a:pt x="136348" y="0"/>
                  </a:cubicBezTo>
                  <a:close/>
                </a:path>
              </a:pathLst>
            </a:custGeom>
            <a:solidFill>
              <a:srgbClr val="F8ECCB"/>
            </a:solidFill>
            <a:ln w="28575" cap="rnd">
              <a:solidFill>
                <a:srgbClr val="022949"/>
              </a:solidFill>
              <a:prstDash val="solid"/>
              <a:round/>
            </a:ln>
          </p:spPr>
          <p:txBody>
            <a:bodyPr/>
            <a:lstStyle/>
            <a:p>
              <a:endParaRPr lang="en-GB"/>
            </a:p>
          </p:txBody>
        </p:sp>
        <p:sp>
          <p:nvSpPr>
            <p:cNvPr id="20" name="TextBox 20"/>
            <p:cNvSpPr txBox="1"/>
            <p:nvPr/>
          </p:nvSpPr>
          <p:spPr>
            <a:xfrm>
              <a:off x="0" y="-38100"/>
              <a:ext cx="663955" cy="607552"/>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Becoming aware of the value of neuroinclusion.  The stage where a company typically joins GAIN.  Interested in quick wins and easy access content.</a:t>
              </a:r>
            </a:p>
          </p:txBody>
        </p:sp>
      </p:grpSp>
      <p:grpSp>
        <p:nvGrpSpPr>
          <p:cNvPr id="21" name="Group 21"/>
          <p:cNvGrpSpPr/>
          <p:nvPr/>
        </p:nvGrpSpPr>
        <p:grpSpPr>
          <a:xfrm>
            <a:off x="9065851" y="3460359"/>
            <a:ext cx="2852031" cy="2775148"/>
            <a:chOff x="0" y="0"/>
            <a:chExt cx="662407" cy="644550"/>
          </a:xfrm>
        </p:grpSpPr>
        <p:sp>
          <p:nvSpPr>
            <p:cNvPr id="22" name="Freeform 22"/>
            <p:cNvSpPr/>
            <p:nvPr/>
          </p:nvSpPr>
          <p:spPr>
            <a:xfrm>
              <a:off x="0" y="0"/>
              <a:ext cx="662407" cy="644550"/>
            </a:xfrm>
            <a:custGeom>
              <a:avLst/>
              <a:gdLst/>
              <a:ahLst/>
              <a:cxnLst/>
              <a:rect l="l" t="t" r="r" b="b"/>
              <a:pathLst>
                <a:path w="662407" h="644550">
                  <a:moveTo>
                    <a:pt x="136667" y="0"/>
                  </a:moveTo>
                  <a:lnTo>
                    <a:pt x="525740" y="0"/>
                  </a:lnTo>
                  <a:cubicBezTo>
                    <a:pt x="561987" y="0"/>
                    <a:pt x="596748" y="14399"/>
                    <a:pt x="622378" y="40029"/>
                  </a:cubicBezTo>
                  <a:cubicBezTo>
                    <a:pt x="648008" y="65659"/>
                    <a:pt x="662407" y="100421"/>
                    <a:pt x="662407" y="136667"/>
                  </a:cubicBezTo>
                  <a:lnTo>
                    <a:pt x="662407" y="507883"/>
                  </a:lnTo>
                  <a:cubicBezTo>
                    <a:pt x="662407" y="583362"/>
                    <a:pt x="601219" y="644550"/>
                    <a:pt x="525740" y="644550"/>
                  </a:cubicBezTo>
                  <a:lnTo>
                    <a:pt x="136667" y="644550"/>
                  </a:lnTo>
                  <a:cubicBezTo>
                    <a:pt x="100421" y="644550"/>
                    <a:pt x="65659" y="630152"/>
                    <a:pt x="40029" y="604521"/>
                  </a:cubicBezTo>
                  <a:cubicBezTo>
                    <a:pt x="14399" y="578892"/>
                    <a:pt x="0" y="544130"/>
                    <a:pt x="0" y="507883"/>
                  </a:cubicBezTo>
                  <a:lnTo>
                    <a:pt x="0" y="136667"/>
                  </a:lnTo>
                  <a:cubicBezTo>
                    <a:pt x="0" y="100421"/>
                    <a:pt x="14399" y="65659"/>
                    <a:pt x="40029" y="40029"/>
                  </a:cubicBezTo>
                  <a:cubicBezTo>
                    <a:pt x="65659" y="14399"/>
                    <a:pt x="100421" y="0"/>
                    <a:pt x="136667" y="0"/>
                  </a:cubicBezTo>
                  <a:close/>
                </a:path>
              </a:pathLst>
            </a:custGeom>
            <a:solidFill>
              <a:srgbClr val="F8ECCB"/>
            </a:solidFill>
            <a:ln w="28575" cap="rnd">
              <a:solidFill>
                <a:srgbClr val="FBDF24"/>
              </a:solidFill>
              <a:prstDash val="solid"/>
              <a:round/>
            </a:ln>
          </p:spPr>
          <p:txBody>
            <a:bodyPr/>
            <a:lstStyle/>
            <a:p>
              <a:endParaRPr lang="en-GB"/>
            </a:p>
          </p:txBody>
        </p:sp>
        <p:sp>
          <p:nvSpPr>
            <p:cNvPr id="23" name="TextBox 23"/>
            <p:cNvSpPr txBox="1"/>
            <p:nvPr/>
          </p:nvSpPr>
          <p:spPr>
            <a:xfrm>
              <a:off x="0" y="-38100"/>
              <a:ext cx="662407" cy="682650"/>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Individuals at all levels are invested in neurodiversity.  Member has capacity and desire to engage in more complex learning and transformative projects.  </a:t>
              </a:r>
            </a:p>
          </p:txBody>
        </p:sp>
      </p:grpSp>
      <p:grpSp>
        <p:nvGrpSpPr>
          <p:cNvPr id="24" name="Group 24"/>
          <p:cNvGrpSpPr/>
          <p:nvPr/>
        </p:nvGrpSpPr>
        <p:grpSpPr>
          <a:xfrm>
            <a:off x="12249177" y="3555487"/>
            <a:ext cx="2940398" cy="2687462"/>
            <a:chOff x="0" y="0"/>
            <a:chExt cx="774426" cy="707809"/>
          </a:xfrm>
        </p:grpSpPr>
        <p:sp>
          <p:nvSpPr>
            <p:cNvPr id="25" name="Freeform 25"/>
            <p:cNvSpPr/>
            <p:nvPr/>
          </p:nvSpPr>
          <p:spPr>
            <a:xfrm>
              <a:off x="0" y="0"/>
              <a:ext cx="774426" cy="707809"/>
            </a:xfrm>
            <a:custGeom>
              <a:avLst/>
              <a:gdLst/>
              <a:ahLst/>
              <a:cxnLst/>
              <a:rect l="l" t="t" r="r" b="b"/>
              <a:pathLst>
                <a:path w="774426" h="707809">
                  <a:moveTo>
                    <a:pt x="132560" y="0"/>
                  </a:moveTo>
                  <a:lnTo>
                    <a:pt x="641866" y="0"/>
                  </a:lnTo>
                  <a:cubicBezTo>
                    <a:pt x="677023" y="0"/>
                    <a:pt x="710740" y="13966"/>
                    <a:pt x="735600" y="38826"/>
                  </a:cubicBezTo>
                  <a:cubicBezTo>
                    <a:pt x="760460" y="63686"/>
                    <a:pt x="774426" y="97403"/>
                    <a:pt x="774426" y="132560"/>
                  </a:cubicBezTo>
                  <a:lnTo>
                    <a:pt x="774426" y="575249"/>
                  </a:lnTo>
                  <a:cubicBezTo>
                    <a:pt x="774426" y="610406"/>
                    <a:pt x="760460" y="644123"/>
                    <a:pt x="735600" y="668983"/>
                  </a:cubicBezTo>
                  <a:cubicBezTo>
                    <a:pt x="710740" y="693843"/>
                    <a:pt x="677023" y="707809"/>
                    <a:pt x="641866" y="707809"/>
                  </a:cubicBezTo>
                  <a:lnTo>
                    <a:pt x="132560" y="707809"/>
                  </a:lnTo>
                  <a:cubicBezTo>
                    <a:pt x="97403" y="707809"/>
                    <a:pt x="63686" y="693843"/>
                    <a:pt x="38826" y="668983"/>
                  </a:cubicBezTo>
                  <a:cubicBezTo>
                    <a:pt x="13966" y="644123"/>
                    <a:pt x="0" y="610406"/>
                    <a:pt x="0" y="575249"/>
                  </a:cubicBezTo>
                  <a:lnTo>
                    <a:pt x="0" y="132560"/>
                  </a:lnTo>
                  <a:cubicBezTo>
                    <a:pt x="0" y="97403"/>
                    <a:pt x="13966" y="63686"/>
                    <a:pt x="38826" y="38826"/>
                  </a:cubicBezTo>
                  <a:cubicBezTo>
                    <a:pt x="63686" y="13966"/>
                    <a:pt x="97403" y="0"/>
                    <a:pt x="132560" y="0"/>
                  </a:cubicBezTo>
                  <a:close/>
                </a:path>
              </a:pathLst>
            </a:custGeom>
            <a:solidFill>
              <a:srgbClr val="F8ECCB"/>
            </a:solidFill>
            <a:ln w="28575" cap="rnd">
              <a:solidFill>
                <a:srgbClr val="2CAAE2"/>
              </a:solidFill>
              <a:prstDash val="solid"/>
              <a:round/>
            </a:ln>
          </p:spPr>
          <p:txBody>
            <a:bodyPr/>
            <a:lstStyle/>
            <a:p>
              <a:endParaRPr lang="en-GB"/>
            </a:p>
          </p:txBody>
        </p:sp>
        <p:sp>
          <p:nvSpPr>
            <p:cNvPr id="26" name="TextBox 26"/>
            <p:cNvSpPr txBox="1"/>
            <p:nvPr/>
          </p:nvSpPr>
          <p:spPr>
            <a:xfrm>
              <a:off x="0" y="-38100"/>
              <a:ext cx="774426" cy="745909"/>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Feeling confident to share combined knowledge and learning, developing best practice, and acting as an ambassador or thought leader in the industry.</a:t>
              </a:r>
            </a:p>
          </p:txBody>
        </p:sp>
      </p:grpSp>
      <p:grpSp>
        <p:nvGrpSpPr>
          <p:cNvPr id="27" name="Group 27"/>
          <p:cNvGrpSpPr/>
          <p:nvPr/>
        </p:nvGrpSpPr>
        <p:grpSpPr>
          <a:xfrm>
            <a:off x="2837026" y="7171484"/>
            <a:ext cx="2691760" cy="2749237"/>
            <a:chOff x="0" y="0"/>
            <a:chExt cx="1149364" cy="1173907"/>
          </a:xfrm>
        </p:grpSpPr>
        <p:sp>
          <p:nvSpPr>
            <p:cNvPr id="28" name="Freeform 28"/>
            <p:cNvSpPr/>
            <p:nvPr/>
          </p:nvSpPr>
          <p:spPr>
            <a:xfrm>
              <a:off x="0" y="0"/>
              <a:ext cx="1149364" cy="1173907"/>
            </a:xfrm>
            <a:custGeom>
              <a:avLst/>
              <a:gdLst/>
              <a:ahLst/>
              <a:cxnLst/>
              <a:rect l="l" t="t" r="r" b="b"/>
              <a:pathLst>
                <a:path w="1149364" h="1173907">
                  <a:moveTo>
                    <a:pt x="1149364" y="0"/>
                  </a:moveTo>
                  <a:lnTo>
                    <a:pt x="1149364" y="1173907"/>
                  </a:lnTo>
                  <a:lnTo>
                    <a:pt x="574682" y="1046907"/>
                  </a:lnTo>
                  <a:lnTo>
                    <a:pt x="0" y="1173907"/>
                  </a:lnTo>
                  <a:lnTo>
                    <a:pt x="0" y="0"/>
                  </a:lnTo>
                  <a:lnTo>
                    <a:pt x="1149364" y="0"/>
                  </a:lnTo>
                  <a:close/>
                </a:path>
              </a:pathLst>
            </a:custGeom>
            <a:solidFill>
              <a:srgbClr val="F8ECCB"/>
            </a:solidFill>
            <a:ln w="28575" cap="sq">
              <a:solidFill>
                <a:srgbClr val="E4BB42"/>
              </a:solidFill>
              <a:prstDash val="solid"/>
              <a:miter/>
            </a:ln>
          </p:spPr>
          <p:txBody>
            <a:bodyPr/>
            <a:lstStyle/>
            <a:p>
              <a:endParaRPr lang="en-GB"/>
            </a:p>
          </p:txBody>
        </p:sp>
        <p:sp>
          <p:nvSpPr>
            <p:cNvPr id="29" name="TextBox 29"/>
            <p:cNvSpPr txBox="1"/>
            <p:nvPr/>
          </p:nvSpPr>
          <p:spPr>
            <a:xfrm>
              <a:off x="0" y="-38100"/>
              <a:ext cx="1149364" cy="1085007"/>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Public events, outreach and awareness-raising activities.  Individual employees may subscribe to GAIN</a:t>
              </a:r>
            </a:p>
          </p:txBody>
        </p:sp>
      </p:grpSp>
      <p:grpSp>
        <p:nvGrpSpPr>
          <p:cNvPr id="30" name="Group 30"/>
          <p:cNvGrpSpPr/>
          <p:nvPr/>
        </p:nvGrpSpPr>
        <p:grpSpPr>
          <a:xfrm>
            <a:off x="5993157" y="6095150"/>
            <a:ext cx="2739319" cy="2749237"/>
            <a:chOff x="0" y="0"/>
            <a:chExt cx="1169672" cy="1173907"/>
          </a:xfrm>
        </p:grpSpPr>
        <p:sp>
          <p:nvSpPr>
            <p:cNvPr id="31" name="Freeform 31"/>
            <p:cNvSpPr/>
            <p:nvPr/>
          </p:nvSpPr>
          <p:spPr>
            <a:xfrm>
              <a:off x="0" y="0"/>
              <a:ext cx="1169672" cy="1173907"/>
            </a:xfrm>
            <a:custGeom>
              <a:avLst/>
              <a:gdLst/>
              <a:ahLst/>
              <a:cxnLst/>
              <a:rect l="l" t="t" r="r" b="b"/>
              <a:pathLst>
                <a:path w="1169672" h="1173907">
                  <a:moveTo>
                    <a:pt x="1169672" y="0"/>
                  </a:moveTo>
                  <a:lnTo>
                    <a:pt x="1169672" y="1173907"/>
                  </a:lnTo>
                  <a:lnTo>
                    <a:pt x="584836" y="1046907"/>
                  </a:lnTo>
                  <a:lnTo>
                    <a:pt x="0" y="1173907"/>
                  </a:lnTo>
                  <a:lnTo>
                    <a:pt x="0" y="0"/>
                  </a:lnTo>
                  <a:lnTo>
                    <a:pt x="1169672" y="0"/>
                  </a:lnTo>
                  <a:close/>
                </a:path>
              </a:pathLst>
            </a:custGeom>
            <a:solidFill>
              <a:srgbClr val="F8ECCB"/>
            </a:solidFill>
            <a:ln w="28575" cap="sq">
              <a:solidFill>
                <a:srgbClr val="022949"/>
              </a:solidFill>
              <a:prstDash val="solid"/>
              <a:miter/>
            </a:ln>
          </p:spPr>
          <p:txBody>
            <a:bodyPr/>
            <a:lstStyle/>
            <a:p>
              <a:endParaRPr lang="en-GB"/>
            </a:p>
          </p:txBody>
        </p:sp>
        <p:sp>
          <p:nvSpPr>
            <p:cNvPr id="32" name="TextBox 32"/>
            <p:cNvSpPr txBox="1"/>
            <p:nvPr/>
          </p:nvSpPr>
          <p:spPr>
            <a:xfrm>
              <a:off x="0" y="-38100"/>
              <a:ext cx="1169672" cy="1085007"/>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Generic activities and events, quick-win participation, on-demand resources and content</a:t>
              </a:r>
            </a:p>
          </p:txBody>
        </p:sp>
      </p:grpSp>
      <p:grpSp>
        <p:nvGrpSpPr>
          <p:cNvPr id="33" name="Group 33"/>
          <p:cNvGrpSpPr/>
          <p:nvPr/>
        </p:nvGrpSpPr>
        <p:grpSpPr>
          <a:xfrm>
            <a:off x="9221018" y="6418489"/>
            <a:ext cx="2541697" cy="3395915"/>
            <a:chOff x="0" y="0"/>
            <a:chExt cx="1085289" cy="1450034"/>
          </a:xfrm>
        </p:grpSpPr>
        <p:sp>
          <p:nvSpPr>
            <p:cNvPr id="34" name="Freeform 34"/>
            <p:cNvSpPr/>
            <p:nvPr/>
          </p:nvSpPr>
          <p:spPr>
            <a:xfrm>
              <a:off x="0" y="0"/>
              <a:ext cx="1085289" cy="1450034"/>
            </a:xfrm>
            <a:custGeom>
              <a:avLst/>
              <a:gdLst/>
              <a:ahLst/>
              <a:cxnLst/>
              <a:rect l="l" t="t" r="r" b="b"/>
              <a:pathLst>
                <a:path w="1085289" h="1450034">
                  <a:moveTo>
                    <a:pt x="1085289" y="0"/>
                  </a:moveTo>
                  <a:lnTo>
                    <a:pt x="1085289" y="1450034"/>
                  </a:lnTo>
                  <a:lnTo>
                    <a:pt x="542644" y="1323034"/>
                  </a:lnTo>
                  <a:lnTo>
                    <a:pt x="0" y="1450034"/>
                  </a:lnTo>
                  <a:lnTo>
                    <a:pt x="0" y="0"/>
                  </a:lnTo>
                  <a:lnTo>
                    <a:pt x="1085289" y="0"/>
                  </a:lnTo>
                  <a:close/>
                </a:path>
              </a:pathLst>
            </a:custGeom>
            <a:solidFill>
              <a:srgbClr val="F8ECCB"/>
            </a:solidFill>
            <a:ln w="28575" cap="sq">
              <a:solidFill>
                <a:srgbClr val="FBDF24"/>
              </a:solidFill>
              <a:prstDash val="solid"/>
              <a:miter/>
            </a:ln>
          </p:spPr>
          <p:txBody>
            <a:bodyPr/>
            <a:lstStyle/>
            <a:p>
              <a:endParaRPr lang="en-GB"/>
            </a:p>
          </p:txBody>
        </p:sp>
        <p:sp>
          <p:nvSpPr>
            <p:cNvPr id="35" name="TextBox 35"/>
            <p:cNvSpPr txBox="1"/>
            <p:nvPr/>
          </p:nvSpPr>
          <p:spPr>
            <a:xfrm>
              <a:off x="0" y="-38100"/>
              <a:ext cx="1085289" cy="1361134"/>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Benchmarks, projects and pilots, research, and more interactive activites such as Volunteer Working Groups and workshops</a:t>
              </a:r>
            </a:p>
          </p:txBody>
        </p:sp>
      </p:grpSp>
      <p:grpSp>
        <p:nvGrpSpPr>
          <p:cNvPr id="36" name="Group 36"/>
          <p:cNvGrpSpPr/>
          <p:nvPr/>
        </p:nvGrpSpPr>
        <p:grpSpPr>
          <a:xfrm>
            <a:off x="12605818" y="6418489"/>
            <a:ext cx="2583756" cy="2749237"/>
            <a:chOff x="0" y="0"/>
            <a:chExt cx="1103248" cy="1173907"/>
          </a:xfrm>
        </p:grpSpPr>
        <p:sp>
          <p:nvSpPr>
            <p:cNvPr id="37" name="Freeform 37"/>
            <p:cNvSpPr/>
            <p:nvPr/>
          </p:nvSpPr>
          <p:spPr>
            <a:xfrm>
              <a:off x="0" y="0"/>
              <a:ext cx="1103248" cy="1173907"/>
            </a:xfrm>
            <a:custGeom>
              <a:avLst/>
              <a:gdLst/>
              <a:ahLst/>
              <a:cxnLst/>
              <a:rect l="l" t="t" r="r" b="b"/>
              <a:pathLst>
                <a:path w="1103248" h="1173907">
                  <a:moveTo>
                    <a:pt x="1103248" y="0"/>
                  </a:moveTo>
                  <a:lnTo>
                    <a:pt x="1103248" y="1173907"/>
                  </a:lnTo>
                  <a:lnTo>
                    <a:pt x="551624" y="1046907"/>
                  </a:lnTo>
                  <a:lnTo>
                    <a:pt x="0" y="1173907"/>
                  </a:lnTo>
                  <a:lnTo>
                    <a:pt x="0" y="0"/>
                  </a:lnTo>
                  <a:lnTo>
                    <a:pt x="1103248" y="0"/>
                  </a:lnTo>
                  <a:close/>
                </a:path>
              </a:pathLst>
            </a:custGeom>
            <a:solidFill>
              <a:srgbClr val="F8ECCB"/>
            </a:solidFill>
            <a:ln w="28575" cap="sq">
              <a:solidFill>
                <a:srgbClr val="2CAAE2"/>
              </a:solidFill>
              <a:prstDash val="solid"/>
              <a:miter/>
            </a:ln>
          </p:spPr>
          <p:txBody>
            <a:bodyPr/>
            <a:lstStyle/>
            <a:p>
              <a:endParaRPr lang="en-GB"/>
            </a:p>
          </p:txBody>
        </p:sp>
        <p:sp>
          <p:nvSpPr>
            <p:cNvPr id="38" name="TextBox 38"/>
            <p:cNvSpPr txBox="1"/>
            <p:nvPr/>
          </p:nvSpPr>
          <p:spPr>
            <a:xfrm>
              <a:off x="0" y="-38100"/>
              <a:ext cx="1103248" cy="1085007"/>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Leading on pilots, representing the GAIN community, hosting events and contributing to best practice playbooks</a:t>
              </a:r>
            </a:p>
          </p:txBody>
        </p:sp>
      </p:grpSp>
      <p:grpSp>
        <p:nvGrpSpPr>
          <p:cNvPr id="39" name="Group 39"/>
          <p:cNvGrpSpPr/>
          <p:nvPr/>
        </p:nvGrpSpPr>
        <p:grpSpPr>
          <a:xfrm>
            <a:off x="2997298" y="2482659"/>
            <a:ext cx="2531489" cy="822645"/>
            <a:chOff x="0" y="0"/>
            <a:chExt cx="587958" cy="191066"/>
          </a:xfrm>
        </p:grpSpPr>
        <p:sp>
          <p:nvSpPr>
            <p:cNvPr id="40" name="Freeform 40"/>
            <p:cNvSpPr/>
            <p:nvPr/>
          </p:nvSpPr>
          <p:spPr>
            <a:xfrm>
              <a:off x="0" y="0"/>
              <a:ext cx="587958" cy="191066"/>
            </a:xfrm>
            <a:custGeom>
              <a:avLst/>
              <a:gdLst/>
              <a:ahLst/>
              <a:cxnLst/>
              <a:rect l="l" t="t" r="r" b="b"/>
              <a:pathLst>
                <a:path w="587958" h="191066">
                  <a:moveTo>
                    <a:pt x="95533" y="0"/>
                  </a:moveTo>
                  <a:lnTo>
                    <a:pt x="492426" y="0"/>
                  </a:lnTo>
                  <a:cubicBezTo>
                    <a:pt x="545187" y="0"/>
                    <a:pt x="587958" y="42772"/>
                    <a:pt x="587958" y="95533"/>
                  </a:cubicBezTo>
                  <a:lnTo>
                    <a:pt x="587958" y="95533"/>
                  </a:lnTo>
                  <a:cubicBezTo>
                    <a:pt x="587958" y="120870"/>
                    <a:pt x="577893" y="145169"/>
                    <a:pt x="559978" y="163085"/>
                  </a:cubicBezTo>
                  <a:cubicBezTo>
                    <a:pt x="542062" y="181001"/>
                    <a:pt x="517762" y="191066"/>
                    <a:pt x="492426" y="191066"/>
                  </a:cubicBezTo>
                  <a:lnTo>
                    <a:pt x="95533" y="191066"/>
                  </a:lnTo>
                  <a:cubicBezTo>
                    <a:pt x="70196" y="191066"/>
                    <a:pt x="45897" y="181001"/>
                    <a:pt x="27981" y="163085"/>
                  </a:cubicBezTo>
                  <a:cubicBezTo>
                    <a:pt x="10065" y="145169"/>
                    <a:pt x="0" y="120870"/>
                    <a:pt x="0" y="95533"/>
                  </a:cubicBezTo>
                  <a:lnTo>
                    <a:pt x="0" y="95533"/>
                  </a:lnTo>
                  <a:cubicBezTo>
                    <a:pt x="0" y="70196"/>
                    <a:pt x="10065" y="45897"/>
                    <a:pt x="27981" y="27981"/>
                  </a:cubicBezTo>
                  <a:cubicBezTo>
                    <a:pt x="45897" y="10065"/>
                    <a:pt x="70196" y="0"/>
                    <a:pt x="95533" y="0"/>
                  </a:cubicBezTo>
                  <a:close/>
                </a:path>
              </a:pathLst>
            </a:custGeom>
            <a:solidFill>
              <a:srgbClr val="E4BB42"/>
            </a:solidFill>
          </p:spPr>
          <p:txBody>
            <a:bodyPr/>
            <a:lstStyle/>
            <a:p>
              <a:endParaRPr lang="en-GB"/>
            </a:p>
          </p:txBody>
        </p:sp>
        <p:sp>
          <p:nvSpPr>
            <p:cNvPr id="41" name="TextBox 41"/>
            <p:cNvSpPr txBox="1"/>
            <p:nvPr/>
          </p:nvSpPr>
          <p:spPr>
            <a:xfrm>
              <a:off x="0" y="-38100"/>
              <a:ext cx="587958" cy="229166"/>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Building Belief</a:t>
              </a:r>
            </a:p>
          </p:txBody>
        </p:sp>
      </p:grpSp>
      <p:grpSp>
        <p:nvGrpSpPr>
          <p:cNvPr id="42" name="Group 42"/>
          <p:cNvGrpSpPr/>
          <p:nvPr/>
        </p:nvGrpSpPr>
        <p:grpSpPr>
          <a:xfrm>
            <a:off x="5993157" y="2482659"/>
            <a:ext cx="2531489" cy="822645"/>
            <a:chOff x="0" y="0"/>
            <a:chExt cx="587958" cy="191066"/>
          </a:xfrm>
        </p:grpSpPr>
        <p:sp>
          <p:nvSpPr>
            <p:cNvPr id="43" name="Freeform 43"/>
            <p:cNvSpPr/>
            <p:nvPr/>
          </p:nvSpPr>
          <p:spPr>
            <a:xfrm>
              <a:off x="0" y="0"/>
              <a:ext cx="587958" cy="191066"/>
            </a:xfrm>
            <a:custGeom>
              <a:avLst/>
              <a:gdLst/>
              <a:ahLst/>
              <a:cxnLst/>
              <a:rect l="l" t="t" r="r" b="b"/>
              <a:pathLst>
                <a:path w="587958" h="191066">
                  <a:moveTo>
                    <a:pt x="95533" y="0"/>
                  </a:moveTo>
                  <a:lnTo>
                    <a:pt x="492426" y="0"/>
                  </a:lnTo>
                  <a:cubicBezTo>
                    <a:pt x="545187" y="0"/>
                    <a:pt x="587958" y="42772"/>
                    <a:pt x="587958" y="95533"/>
                  </a:cubicBezTo>
                  <a:lnTo>
                    <a:pt x="587958" y="95533"/>
                  </a:lnTo>
                  <a:cubicBezTo>
                    <a:pt x="587958" y="120870"/>
                    <a:pt x="577893" y="145169"/>
                    <a:pt x="559978" y="163085"/>
                  </a:cubicBezTo>
                  <a:cubicBezTo>
                    <a:pt x="542062" y="181001"/>
                    <a:pt x="517762" y="191066"/>
                    <a:pt x="492426" y="191066"/>
                  </a:cubicBezTo>
                  <a:lnTo>
                    <a:pt x="95533" y="191066"/>
                  </a:lnTo>
                  <a:cubicBezTo>
                    <a:pt x="70196" y="191066"/>
                    <a:pt x="45897" y="181001"/>
                    <a:pt x="27981" y="163085"/>
                  </a:cubicBezTo>
                  <a:cubicBezTo>
                    <a:pt x="10065" y="145169"/>
                    <a:pt x="0" y="120870"/>
                    <a:pt x="0" y="95533"/>
                  </a:cubicBezTo>
                  <a:lnTo>
                    <a:pt x="0" y="95533"/>
                  </a:lnTo>
                  <a:cubicBezTo>
                    <a:pt x="0" y="70196"/>
                    <a:pt x="10065" y="45897"/>
                    <a:pt x="27981" y="27981"/>
                  </a:cubicBezTo>
                  <a:cubicBezTo>
                    <a:pt x="45897" y="10065"/>
                    <a:pt x="70196" y="0"/>
                    <a:pt x="95533" y="0"/>
                  </a:cubicBezTo>
                  <a:close/>
                </a:path>
              </a:pathLst>
            </a:custGeom>
            <a:solidFill>
              <a:srgbClr val="022949"/>
            </a:solidFill>
          </p:spPr>
          <p:txBody>
            <a:bodyPr/>
            <a:lstStyle/>
            <a:p>
              <a:endParaRPr lang="en-GB"/>
            </a:p>
          </p:txBody>
        </p:sp>
        <p:sp>
          <p:nvSpPr>
            <p:cNvPr id="44" name="TextBox 44"/>
            <p:cNvSpPr txBox="1"/>
            <p:nvPr/>
          </p:nvSpPr>
          <p:spPr>
            <a:xfrm>
              <a:off x="0" y="-38100"/>
              <a:ext cx="587958" cy="229166"/>
            </a:xfrm>
            <a:prstGeom prst="rect">
              <a:avLst/>
            </a:prstGeom>
          </p:spPr>
          <p:txBody>
            <a:bodyPr lIns="67235" tIns="67235" rIns="67235" bIns="67235" rtlCol="0" anchor="ctr"/>
            <a:lstStyle/>
            <a:p>
              <a:pPr algn="ctr">
                <a:lnSpc>
                  <a:spcPts val="2519"/>
                </a:lnSpc>
              </a:pPr>
              <a:r>
                <a:rPr lang="en-US" sz="1799" spc="70">
                  <a:solidFill>
                    <a:srgbClr val="F8ECCB"/>
                  </a:solidFill>
                  <a:latin typeface="TT Interphases"/>
                </a:rPr>
                <a:t>Inclusive Workspaces</a:t>
              </a:r>
            </a:p>
          </p:txBody>
        </p:sp>
      </p:grpSp>
      <p:grpSp>
        <p:nvGrpSpPr>
          <p:cNvPr id="45" name="Group 45"/>
          <p:cNvGrpSpPr/>
          <p:nvPr/>
        </p:nvGrpSpPr>
        <p:grpSpPr>
          <a:xfrm>
            <a:off x="9277830" y="2476044"/>
            <a:ext cx="2531489" cy="822645"/>
            <a:chOff x="0" y="0"/>
            <a:chExt cx="587958" cy="191066"/>
          </a:xfrm>
        </p:grpSpPr>
        <p:sp>
          <p:nvSpPr>
            <p:cNvPr id="46" name="Freeform 46"/>
            <p:cNvSpPr/>
            <p:nvPr/>
          </p:nvSpPr>
          <p:spPr>
            <a:xfrm>
              <a:off x="0" y="0"/>
              <a:ext cx="587958" cy="191066"/>
            </a:xfrm>
            <a:custGeom>
              <a:avLst/>
              <a:gdLst/>
              <a:ahLst/>
              <a:cxnLst/>
              <a:rect l="l" t="t" r="r" b="b"/>
              <a:pathLst>
                <a:path w="587958" h="191066">
                  <a:moveTo>
                    <a:pt x="95533" y="0"/>
                  </a:moveTo>
                  <a:lnTo>
                    <a:pt x="492426" y="0"/>
                  </a:lnTo>
                  <a:cubicBezTo>
                    <a:pt x="545187" y="0"/>
                    <a:pt x="587958" y="42772"/>
                    <a:pt x="587958" y="95533"/>
                  </a:cubicBezTo>
                  <a:lnTo>
                    <a:pt x="587958" y="95533"/>
                  </a:lnTo>
                  <a:cubicBezTo>
                    <a:pt x="587958" y="120870"/>
                    <a:pt x="577893" y="145169"/>
                    <a:pt x="559978" y="163085"/>
                  </a:cubicBezTo>
                  <a:cubicBezTo>
                    <a:pt x="542062" y="181001"/>
                    <a:pt x="517762" y="191066"/>
                    <a:pt x="492426" y="191066"/>
                  </a:cubicBezTo>
                  <a:lnTo>
                    <a:pt x="95533" y="191066"/>
                  </a:lnTo>
                  <a:cubicBezTo>
                    <a:pt x="70196" y="191066"/>
                    <a:pt x="45897" y="181001"/>
                    <a:pt x="27981" y="163085"/>
                  </a:cubicBezTo>
                  <a:cubicBezTo>
                    <a:pt x="10065" y="145169"/>
                    <a:pt x="0" y="120870"/>
                    <a:pt x="0" y="95533"/>
                  </a:cubicBezTo>
                  <a:lnTo>
                    <a:pt x="0" y="95533"/>
                  </a:lnTo>
                  <a:cubicBezTo>
                    <a:pt x="0" y="70196"/>
                    <a:pt x="10065" y="45897"/>
                    <a:pt x="27981" y="27981"/>
                  </a:cubicBezTo>
                  <a:cubicBezTo>
                    <a:pt x="45897" y="10065"/>
                    <a:pt x="70196" y="0"/>
                    <a:pt x="95533" y="0"/>
                  </a:cubicBezTo>
                  <a:close/>
                </a:path>
              </a:pathLst>
            </a:custGeom>
            <a:solidFill>
              <a:srgbClr val="FBDF24"/>
            </a:solidFill>
          </p:spPr>
          <p:txBody>
            <a:bodyPr/>
            <a:lstStyle/>
            <a:p>
              <a:endParaRPr lang="en-GB"/>
            </a:p>
          </p:txBody>
        </p:sp>
        <p:sp>
          <p:nvSpPr>
            <p:cNvPr id="47" name="TextBox 47"/>
            <p:cNvSpPr txBox="1"/>
            <p:nvPr/>
          </p:nvSpPr>
          <p:spPr>
            <a:xfrm>
              <a:off x="0" y="-38100"/>
              <a:ext cx="587958" cy="229166"/>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Talent Streams</a:t>
              </a:r>
            </a:p>
          </p:txBody>
        </p:sp>
      </p:grpSp>
      <p:grpSp>
        <p:nvGrpSpPr>
          <p:cNvPr id="48" name="Group 48"/>
          <p:cNvGrpSpPr/>
          <p:nvPr/>
        </p:nvGrpSpPr>
        <p:grpSpPr>
          <a:xfrm>
            <a:off x="12455756" y="2481053"/>
            <a:ext cx="2531489" cy="822645"/>
            <a:chOff x="0" y="0"/>
            <a:chExt cx="587958" cy="191066"/>
          </a:xfrm>
        </p:grpSpPr>
        <p:sp>
          <p:nvSpPr>
            <p:cNvPr id="49" name="Freeform 49"/>
            <p:cNvSpPr/>
            <p:nvPr/>
          </p:nvSpPr>
          <p:spPr>
            <a:xfrm>
              <a:off x="0" y="0"/>
              <a:ext cx="587958" cy="191066"/>
            </a:xfrm>
            <a:custGeom>
              <a:avLst/>
              <a:gdLst/>
              <a:ahLst/>
              <a:cxnLst/>
              <a:rect l="l" t="t" r="r" b="b"/>
              <a:pathLst>
                <a:path w="587958" h="191066">
                  <a:moveTo>
                    <a:pt x="95533" y="0"/>
                  </a:moveTo>
                  <a:lnTo>
                    <a:pt x="492426" y="0"/>
                  </a:lnTo>
                  <a:cubicBezTo>
                    <a:pt x="545187" y="0"/>
                    <a:pt x="587958" y="42772"/>
                    <a:pt x="587958" y="95533"/>
                  </a:cubicBezTo>
                  <a:lnTo>
                    <a:pt x="587958" y="95533"/>
                  </a:lnTo>
                  <a:cubicBezTo>
                    <a:pt x="587958" y="120870"/>
                    <a:pt x="577893" y="145169"/>
                    <a:pt x="559978" y="163085"/>
                  </a:cubicBezTo>
                  <a:cubicBezTo>
                    <a:pt x="542062" y="181001"/>
                    <a:pt x="517762" y="191066"/>
                    <a:pt x="492426" y="191066"/>
                  </a:cubicBezTo>
                  <a:lnTo>
                    <a:pt x="95533" y="191066"/>
                  </a:lnTo>
                  <a:cubicBezTo>
                    <a:pt x="70196" y="191066"/>
                    <a:pt x="45897" y="181001"/>
                    <a:pt x="27981" y="163085"/>
                  </a:cubicBezTo>
                  <a:cubicBezTo>
                    <a:pt x="10065" y="145169"/>
                    <a:pt x="0" y="120870"/>
                    <a:pt x="0" y="95533"/>
                  </a:cubicBezTo>
                  <a:lnTo>
                    <a:pt x="0" y="95533"/>
                  </a:lnTo>
                  <a:cubicBezTo>
                    <a:pt x="0" y="70196"/>
                    <a:pt x="10065" y="45897"/>
                    <a:pt x="27981" y="27981"/>
                  </a:cubicBezTo>
                  <a:cubicBezTo>
                    <a:pt x="45897" y="10065"/>
                    <a:pt x="70196" y="0"/>
                    <a:pt x="95533" y="0"/>
                  </a:cubicBezTo>
                  <a:close/>
                </a:path>
              </a:pathLst>
            </a:custGeom>
            <a:solidFill>
              <a:srgbClr val="2CAAE2"/>
            </a:solidFill>
          </p:spPr>
          <p:txBody>
            <a:bodyPr/>
            <a:lstStyle/>
            <a:p>
              <a:endParaRPr lang="en-GB"/>
            </a:p>
          </p:txBody>
        </p:sp>
        <p:sp>
          <p:nvSpPr>
            <p:cNvPr id="50" name="TextBox 50"/>
            <p:cNvSpPr txBox="1"/>
            <p:nvPr/>
          </p:nvSpPr>
          <p:spPr>
            <a:xfrm>
              <a:off x="0" y="-38100"/>
              <a:ext cx="587958" cy="229166"/>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Harnessing Expertise</a:t>
              </a:r>
            </a:p>
          </p:txBody>
        </p:sp>
      </p:grpSp>
      <p:sp>
        <p:nvSpPr>
          <p:cNvPr id="51" name="TextBox 51"/>
          <p:cNvSpPr txBox="1"/>
          <p:nvPr/>
        </p:nvSpPr>
        <p:spPr>
          <a:xfrm>
            <a:off x="11992886" y="9348701"/>
            <a:ext cx="5988717" cy="678617"/>
          </a:xfrm>
          <a:prstGeom prst="rect">
            <a:avLst/>
          </a:prstGeom>
        </p:spPr>
        <p:txBody>
          <a:bodyPr lIns="0" tIns="0" rIns="0" bIns="0" rtlCol="0" anchor="t">
            <a:spAutoFit/>
          </a:bodyPr>
          <a:lstStyle/>
          <a:p>
            <a:pPr algn="l">
              <a:lnSpc>
                <a:spcPts val="5645"/>
              </a:lnSpc>
            </a:pPr>
            <a:r>
              <a:rPr lang="en-US" sz="4032">
                <a:solidFill>
                  <a:srgbClr val="022949"/>
                </a:solidFill>
                <a:latin typeface="TT Interphases Bold"/>
              </a:rPr>
              <a:t>The Corporate Journey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486879" y="3846996"/>
            <a:ext cx="2778242" cy="1333556"/>
          </a:xfrm>
          <a:custGeom>
            <a:avLst/>
            <a:gdLst/>
            <a:ahLst/>
            <a:cxnLst/>
            <a:rect l="l" t="t" r="r" b="b"/>
            <a:pathLst>
              <a:path w="2778242" h="1333556">
                <a:moveTo>
                  <a:pt x="0" y="0"/>
                </a:moveTo>
                <a:lnTo>
                  <a:pt x="2778242" y="0"/>
                </a:lnTo>
                <a:lnTo>
                  <a:pt x="2778242" y="1333556"/>
                </a:lnTo>
                <a:lnTo>
                  <a:pt x="0" y="1333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523197" y="4267418"/>
            <a:ext cx="2963682" cy="492712"/>
          </a:xfrm>
          <a:custGeom>
            <a:avLst/>
            <a:gdLst/>
            <a:ahLst/>
            <a:cxnLst/>
            <a:rect l="l" t="t" r="r" b="b"/>
            <a:pathLst>
              <a:path w="2963682" h="492712">
                <a:moveTo>
                  <a:pt x="0" y="0"/>
                </a:moveTo>
                <a:lnTo>
                  <a:pt x="2963682" y="0"/>
                </a:lnTo>
                <a:lnTo>
                  <a:pt x="2963682" y="492712"/>
                </a:lnTo>
                <a:lnTo>
                  <a:pt x="0" y="4927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7559516" y="4267418"/>
            <a:ext cx="2963682" cy="492712"/>
          </a:xfrm>
          <a:custGeom>
            <a:avLst/>
            <a:gdLst/>
            <a:ahLst/>
            <a:cxnLst/>
            <a:rect l="l" t="t" r="r" b="b"/>
            <a:pathLst>
              <a:path w="2963682" h="492712">
                <a:moveTo>
                  <a:pt x="0" y="0"/>
                </a:moveTo>
                <a:lnTo>
                  <a:pt x="2963681" y="0"/>
                </a:lnTo>
                <a:lnTo>
                  <a:pt x="2963681" y="492712"/>
                </a:lnTo>
                <a:lnTo>
                  <a:pt x="0" y="4927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4709162" y="4267418"/>
            <a:ext cx="2963682" cy="492712"/>
          </a:xfrm>
          <a:custGeom>
            <a:avLst/>
            <a:gdLst/>
            <a:ahLst/>
            <a:cxnLst/>
            <a:rect l="l" t="t" r="r" b="b"/>
            <a:pathLst>
              <a:path w="2963682" h="492712">
                <a:moveTo>
                  <a:pt x="0" y="0"/>
                </a:moveTo>
                <a:lnTo>
                  <a:pt x="2963682" y="0"/>
                </a:lnTo>
                <a:lnTo>
                  <a:pt x="2963682" y="492712"/>
                </a:lnTo>
                <a:lnTo>
                  <a:pt x="0" y="4927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1864170" y="4267418"/>
            <a:ext cx="2963682" cy="492712"/>
          </a:xfrm>
          <a:custGeom>
            <a:avLst/>
            <a:gdLst/>
            <a:ahLst/>
            <a:cxnLst/>
            <a:rect l="l" t="t" r="r" b="b"/>
            <a:pathLst>
              <a:path w="2963682" h="492712">
                <a:moveTo>
                  <a:pt x="0" y="0"/>
                </a:moveTo>
                <a:lnTo>
                  <a:pt x="2963681" y="0"/>
                </a:lnTo>
                <a:lnTo>
                  <a:pt x="2963681" y="492712"/>
                </a:lnTo>
                <a:lnTo>
                  <a:pt x="0" y="4927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7" name="Group 7"/>
          <p:cNvGrpSpPr/>
          <p:nvPr/>
        </p:nvGrpSpPr>
        <p:grpSpPr>
          <a:xfrm>
            <a:off x="3021047" y="2982820"/>
            <a:ext cx="2405847" cy="1208538"/>
            <a:chOff x="0" y="0"/>
            <a:chExt cx="508439" cy="255406"/>
          </a:xfrm>
        </p:grpSpPr>
        <p:sp>
          <p:nvSpPr>
            <p:cNvPr id="8" name="Freeform 8"/>
            <p:cNvSpPr/>
            <p:nvPr/>
          </p:nvSpPr>
          <p:spPr>
            <a:xfrm>
              <a:off x="0" y="0"/>
              <a:ext cx="508439" cy="255406"/>
            </a:xfrm>
            <a:custGeom>
              <a:avLst/>
              <a:gdLst/>
              <a:ahLst/>
              <a:cxnLst/>
              <a:rect l="l" t="t" r="r" b="b"/>
              <a:pathLst>
                <a:path w="508439" h="255406">
                  <a:moveTo>
                    <a:pt x="127703" y="0"/>
                  </a:moveTo>
                  <a:lnTo>
                    <a:pt x="380736" y="0"/>
                  </a:lnTo>
                  <a:cubicBezTo>
                    <a:pt x="414605" y="0"/>
                    <a:pt x="447087" y="13454"/>
                    <a:pt x="471036" y="37403"/>
                  </a:cubicBezTo>
                  <a:cubicBezTo>
                    <a:pt x="494985" y="61352"/>
                    <a:pt x="508439" y="93834"/>
                    <a:pt x="508439" y="127703"/>
                  </a:cubicBezTo>
                  <a:lnTo>
                    <a:pt x="508439" y="127703"/>
                  </a:lnTo>
                  <a:cubicBezTo>
                    <a:pt x="508439" y="198232"/>
                    <a:pt x="451264" y="255406"/>
                    <a:pt x="380736" y="255406"/>
                  </a:cubicBezTo>
                  <a:lnTo>
                    <a:pt x="127703" y="255406"/>
                  </a:lnTo>
                  <a:cubicBezTo>
                    <a:pt x="93834" y="255406"/>
                    <a:pt x="61352" y="241952"/>
                    <a:pt x="37403" y="218003"/>
                  </a:cubicBezTo>
                  <a:cubicBezTo>
                    <a:pt x="13454" y="194054"/>
                    <a:pt x="0" y="161572"/>
                    <a:pt x="0" y="127703"/>
                  </a:cubicBezTo>
                  <a:lnTo>
                    <a:pt x="0" y="127703"/>
                  </a:lnTo>
                  <a:cubicBezTo>
                    <a:pt x="0" y="93834"/>
                    <a:pt x="13454" y="61352"/>
                    <a:pt x="37403" y="37403"/>
                  </a:cubicBezTo>
                  <a:cubicBezTo>
                    <a:pt x="61352" y="13454"/>
                    <a:pt x="93834" y="0"/>
                    <a:pt x="127703" y="0"/>
                  </a:cubicBezTo>
                  <a:close/>
                </a:path>
              </a:pathLst>
            </a:custGeom>
            <a:solidFill>
              <a:srgbClr val="022949"/>
            </a:solidFill>
          </p:spPr>
          <p:txBody>
            <a:bodyPr/>
            <a:lstStyle/>
            <a:p>
              <a:endParaRPr lang="en-GB"/>
            </a:p>
          </p:txBody>
        </p:sp>
        <p:sp>
          <p:nvSpPr>
            <p:cNvPr id="9" name="TextBox 9"/>
            <p:cNvSpPr txBox="1"/>
            <p:nvPr/>
          </p:nvSpPr>
          <p:spPr>
            <a:xfrm>
              <a:off x="0" y="-38100"/>
              <a:ext cx="508439" cy="293506"/>
            </a:xfrm>
            <a:prstGeom prst="rect">
              <a:avLst/>
            </a:prstGeom>
          </p:spPr>
          <p:txBody>
            <a:bodyPr lIns="67235" tIns="67235" rIns="67235" bIns="67235" rtlCol="0" anchor="ctr"/>
            <a:lstStyle/>
            <a:p>
              <a:pPr algn="ctr">
                <a:lnSpc>
                  <a:spcPts val="2519"/>
                </a:lnSpc>
              </a:pPr>
              <a:r>
                <a:rPr lang="en-US" sz="1799" spc="70">
                  <a:solidFill>
                    <a:srgbClr val="FBDF24"/>
                  </a:solidFill>
                  <a:latin typeface="TT Interphases"/>
                </a:rPr>
                <a:t>Attracting Neurodiverse Talent</a:t>
              </a:r>
            </a:p>
          </p:txBody>
        </p:sp>
      </p:grpSp>
      <p:sp>
        <p:nvSpPr>
          <p:cNvPr id="10" name="TextBox 10"/>
          <p:cNvSpPr txBox="1"/>
          <p:nvPr/>
        </p:nvSpPr>
        <p:spPr>
          <a:xfrm>
            <a:off x="561696" y="433484"/>
            <a:ext cx="16959322" cy="704967"/>
          </a:xfrm>
          <a:prstGeom prst="rect">
            <a:avLst/>
          </a:prstGeom>
        </p:spPr>
        <p:txBody>
          <a:bodyPr lIns="0" tIns="0" rIns="0" bIns="0" rtlCol="0" anchor="t">
            <a:spAutoFit/>
          </a:bodyPr>
          <a:lstStyle/>
          <a:p>
            <a:pPr algn="l">
              <a:lnSpc>
                <a:spcPts val="5372"/>
              </a:lnSpc>
            </a:pPr>
            <a:r>
              <a:rPr lang="en-US" sz="5165">
                <a:solidFill>
                  <a:srgbClr val="022949"/>
                </a:solidFill>
                <a:latin typeface="TT Interphases Bold"/>
              </a:rPr>
              <a:t>A Thriving Community</a:t>
            </a:r>
          </a:p>
        </p:txBody>
      </p:sp>
      <p:grpSp>
        <p:nvGrpSpPr>
          <p:cNvPr id="11" name="Group 11"/>
          <p:cNvGrpSpPr/>
          <p:nvPr/>
        </p:nvGrpSpPr>
        <p:grpSpPr>
          <a:xfrm>
            <a:off x="6286306" y="2982820"/>
            <a:ext cx="2405847" cy="1208538"/>
            <a:chOff x="0" y="0"/>
            <a:chExt cx="508439" cy="255406"/>
          </a:xfrm>
        </p:grpSpPr>
        <p:sp>
          <p:nvSpPr>
            <p:cNvPr id="12" name="Freeform 12"/>
            <p:cNvSpPr/>
            <p:nvPr/>
          </p:nvSpPr>
          <p:spPr>
            <a:xfrm>
              <a:off x="0" y="0"/>
              <a:ext cx="508439" cy="255406"/>
            </a:xfrm>
            <a:custGeom>
              <a:avLst/>
              <a:gdLst/>
              <a:ahLst/>
              <a:cxnLst/>
              <a:rect l="l" t="t" r="r" b="b"/>
              <a:pathLst>
                <a:path w="508439" h="255406">
                  <a:moveTo>
                    <a:pt x="127703" y="0"/>
                  </a:moveTo>
                  <a:lnTo>
                    <a:pt x="380736" y="0"/>
                  </a:lnTo>
                  <a:cubicBezTo>
                    <a:pt x="414605" y="0"/>
                    <a:pt x="447087" y="13454"/>
                    <a:pt x="471036" y="37403"/>
                  </a:cubicBezTo>
                  <a:cubicBezTo>
                    <a:pt x="494985" y="61352"/>
                    <a:pt x="508439" y="93834"/>
                    <a:pt x="508439" y="127703"/>
                  </a:cubicBezTo>
                  <a:lnTo>
                    <a:pt x="508439" y="127703"/>
                  </a:lnTo>
                  <a:cubicBezTo>
                    <a:pt x="508439" y="198232"/>
                    <a:pt x="451264" y="255406"/>
                    <a:pt x="380736" y="255406"/>
                  </a:cubicBezTo>
                  <a:lnTo>
                    <a:pt x="127703" y="255406"/>
                  </a:lnTo>
                  <a:cubicBezTo>
                    <a:pt x="93834" y="255406"/>
                    <a:pt x="61352" y="241952"/>
                    <a:pt x="37403" y="218003"/>
                  </a:cubicBezTo>
                  <a:cubicBezTo>
                    <a:pt x="13454" y="194054"/>
                    <a:pt x="0" y="161572"/>
                    <a:pt x="0" y="127703"/>
                  </a:cubicBezTo>
                  <a:lnTo>
                    <a:pt x="0" y="127703"/>
                  </a:lnTo>
                  <a:cubicBezTo>
                    <a:pt x="0" y="93834"/>
                    <a:pt x="13454" y="61352"/>
                    <a:pt x="37403" y="37403"/>
                  </a:cubicBezTo>
                  <a:cubicBezTo>
                    <a:pt x="61352" y="13454"/>
                    <a:pt x="93834" y="0"/>
                    <a:pt x="127703" y="0"/>
                  </a:cubicBezTo>
                  <a:close/>
                </a:path>
              </a:pathLst>
            </a:custGeom>
            <a:solidFill>
              <a:srgbClr val="022949"/>
            </a:solidFill>
          </p:spPr>
          <p:txBody>
            <a:bodyPr/>
            <a:lstStyle/>
            <a:p>
              <a:endParaRPr lang="en-GB"/>
            </a:p>
          </p:txBody>
        </p:sp>
        <p:sp>
          <p:nvSpPr>
            <p:cNvPr id="13" name="TextBox 13"/>
            <p:cNvSpPr txBox="1"/>
            <p:nvPr/>
          </p:nvSpPr>
          <p:spPr>
            <a:xfrm>
              <a:off x="0" y="-28575"/>
              <a:ext cx="508439" cy="283981"/>
            </a:xfrm>
            <a:prstGeom prst="rect">
              <a:avLst/>
            </a:prstGeom>
          </p:spPr>
          <p:txBody>
            <a:bodyPr lIns="67235" tIns="67235" rIns="67235" bIns="67235" rtlCol="0" anchor="ctr"/>
            <a:lstStyle/>
            <a:p>
              <a:pPr algn="ctr">
                <a:lnSpc>
                  <a:spcPts val="2379"/>
                </a:lnSpc>
              </a:pPr>
              <a:r>
                <a:rPr lang="en-US" sz="1699" spc="66">
                  <a:solidFill>
                    <a:srgbClr val="FBDF24"/>
                  </a:solidFill>
                  <a:latin typeface="TT Interphases"/>
                </a:rPr>
                <a:t>Inclusive Recruiting</a:t>
              </a:r>
            </a:p>
          </p:txBody>
        </p:sp>
      </p:grpSp>
      <p:grpSp>
        <p:nvGrpSpPr>
          <p:cNvPr id="14" name="Group 14"/>
          <p:cNvGrpSpPr/>
          <p:nvPr/>
        </p:nvGrpSpPr>
        <p:grpSpPr>
          <a:xfrm>
            <a:off x="9138878" y="3182074"/>
            <a:ext cx="1986658" cy="944322"/>
            <a:chOff x="0" y="0"/>
            <a:chExt cx="508439" cy="241677"/>
          </a:xfrm>
        </p:grpSpPr>
        <p:sp>
          <p:nvSpPr>
            <p:cNvPr id="15" name="Freeform 15"/>
            <p:cNvSpPr/>
            <p:nvPr/>
          </p:nvSpPr>
          <p:spPr>
            <a:xfrm>
              <a:off x="0" y="0"/>
              <a:ext cx="508439" cy="241677"/>
            </a:xfrm>
            <a:custGeom>
              <a:avLst/>
              <a:gdLst/>
              <a:ahLst/>
              <a:cxnLst/>
              <a:rect l="l" t="t" r="r" b="b"/>
              <a:pathLst>
                <a:path w="508439" h="241677">
                  <a:moveTo>
                    <a:pt x="120839" y="0"/>
                  </a:moveTo>
                  <a:lnTo>
                    <a:pt x="387600" y="0"/>
                  </a:lnTo>
                  <a:cubicBezTo>
                    <a:pt x="419649" y="0"/>
                    <a:pt x="450384" y="12731"/>
                    <a:pt x="473046" y="35393"/>
                  </a:cubicBezTo>
                  <a:cubicBezTo>
                    <a:pt x="495708" y="58054"/>
                    <a:pt x="508439" y="88790"/>
                    <a:pt x="508439" y="120839"/>
                  </a:cubicBezTo>
                  <a:lnTo>
                    <a:pt x="508439" y="120839"/>
                  </a:lnTo>
                  <a:cubicBezTo>
                    <a:pt x="508439" y="152887"/>
                    <a:pt x="495708" y="183623"/>
                    <a:pt x="473046" y="206284"/>
                  </a:cubicBezTo>
                  <a:cubicBezTo>
                    <a:pt x="450384" y="228946"/>
                    <a:pt x="419649" y="241677"/>
                    <a:pt x="387600" y="241677"/>
                  </a:cubicBezTo>
                  <a:lnTo>
                    <a:pt x="120839" y="241677"/>
                  </a:lnTo>
                  <a:cubicBezTo>
                    <a:pt x="88790" y="241677"/>
                    <a:pt x="58054" y="228946"/>
                    <a:pt x="35393" y="206284"/>
                  </a:cubicBezTo>
                  <a:cubicBezTo>
                    <a:pt x="12731" y="183623"/>
                    <a:pt x="0" y="152887"/>
                    <a:pt x="0" y="120839"/>
                  </a:cubicBezTo>
                  <a:lnTo>
                    <a:pt x="0" y="120839"/>
                  </a:lnTo>
                  <a:cubicBezTo>
                    <a:pt x="0" y="88790"/>
                    <a:pt x="12731" y="58054"/>
                    <a:pt x="35393" y="35393"/>
                  </a:cubicBezTo>
                  <a:cubicBezTo>
                    <a:pt x="58054" y="12731"/>
                    <a:pt x="88790" y="0"/>
                    <a:pt x="120839" y="0"/>
                  </a:cubicBezTo>
                  <a:close/>
                </a:path>
              </a:pathLst>
            </a:custGeom>
            <a:solidFill>
              <a:srgbClr val="2CAAE2"/>
            </a:solidFill>
          </p:spPr>
          <p:txBody>
            <a:bodyPr/>
            <a:lstStyle/>
            <a:p>
              <a:endParaRPr lang="en-GB"/>
            </a:p>
          </p:txBody>
        </p:sp>
        <p:sp>
          <p:nvSpPr>
            <p:cNvPr id="16" name="TextBox 16"/>
            <p:cNvSpPr txBox="1"/>
            <p:nvPr/>
          </p:nvSpPr>
          <p:spPr>
            <a:xfrm>
              <a:off x="0" y="-38100"/>
              <a:ext cx="508439" cy="279777"/>
            </a:xfrm>
            <a:prstGeom prst="rect">
              <a:avLst/>
            </a:prstGeom>
          </p:spPr>
          <p:txBody>
            <a:bodyPr lIns="67235" tIns="67235" rIns="67235" bIns="67235" rtlCol="0" anchor="ctr"/>
            <a:lstStyle/>
            <a:p>
              <a:pPr algn="ctr">
                <a:lnSpc>
                  <a:spcPts val="2519"/>
                </a:lnSpc>
              </a:pPr>
              <a:r>
                <a:rPr lang="en-US" sz="1799" spc="70">
                  <a:solidFill>
                    <a:srgbClr val="000000"/>
                  </a:solidFill>
                  <a:latin typeface="TT Interphases"/>
                </a:rPr>
                <a:t>Inclusive Workspaces</a:t>
              </a:r>
            </a:p>
          </p:txBody>
        </p:sp>
      </p:grpSp>
      <p:grpSp>
        <p:nvGrpSpPr>
          <p:cNvPr id="17" name="Group 17"/>
          <p:cNvGrpSpPr/>
          <p:nvPr/>
        </p:nvGrpSpPr>
        <p:grpSpPr>
          <a:xfrm>
            <a:off x="11255270" y="3182074"/>
            <a:ext cx="1986658" cy="944322"/>
            <a:chOff x="0" y="0"/>
            <a:chExt cx="508439" cy="241677"/>
          </a:xfrm>
        </p:grpSpPr>
        <p:sp>
          <p:nvSpPr>
            <p:cNvPr id="18" name="Freeform 18"/>
            <p:cNvSpPr/>
            <p:nvPr/>
          </p:nvSpPr>
          <p:spPr>
            <a:xfrm>
              <a:off x="0" y="0"/>
              <a:ext cx="508439" cy="241677"/>
            </a:xfrm>
            <a:custGeom>
              <a:avLst/>
              <a:gdLst/>
              <a:ahLst/>
              <a:cxnLst/>
              <a:rect l="l" t="t" r="r" b="b"/>
              <a:pathLst>
                <a:path w="508439" h="241677">
                  <a:moveTo>
                    <a:pt x="120839" y="0"/>
                  </a:moveTo>
                  <a:lnTo>
                    <a:pt x="387600" y="0"/>
                  </a:lnTo>
                  <a:cubicBezTo>
                    <a:pt x="419649" y="0"/>
                    <a:pt x="450384" y="12731"/>
                    <a:pt x="473046" y="35393"/>
                  </a:cubicBezTo>
                  <a:cubicBezTo>
                    <a:pt x="495708" y="58054"/>
                    <a:pt x="508439" y="88790"/>
                    <a:pt x="508439" y="120839"/>
                  </a:cubicBezTo>
                  <a:lnTo>
                    <a:pt x="508439" y="120839"/>
                  </a:lnTo>
                  <a:cubicBezTo>
                    <a:pt x="508439" y="152887"/>
                    <a:pt x="495708" y="183623"/>
                    <a:pt x="473046" y="206284"/>
                  </a:cubicBezTo>
                  <a:cubicBezTo>
                    <a:pt x="450384" y="228946"/>
                    <a:pt x="419649" y="241677"/>
                    <a:pt x="387600" y="241677"/>
                  </a:cubicBezTo>
                  <a:lnTo>
                    <a:pt x="120839" y="241677"/>
                  </a:lnTo>
                  <a:cubicBezTo>
                    <a:pt x="88790" y="241677"/>
                    <a:pt x="58054" y="228946"/>
                    <a:pt x="35393" y="206284"/>
                  </a:cubicBezTo>
                  <a:cubicBezTo>
                    <a:pt x="12731" y="183623"/>
                    <a:pt x="0" y="152887"/>
                    <a:pt x="0" y="120839"/>
                  </a:cubicBezTo>
                  <a:lnTo>
                    <a:pt x="0" y="120839"/>
                  </a:lnTo>
                  <a:cubicBezTo>
                    <a:pt x="0" y="88790"/>
                    <a:pt x="12731" y="58054"/>
                    <a:pt x="35393" y="35393"/>
                  </a:cubicBezTo>
                  <a:cubicBezTo>
                    <a:pt x="58054" y="12731"/>
                    <a:pt x="88790" y="0"/>
                    <a:pt x="120839" y="0"/>
                  </a:cubicBezTo>
                  <a:close/>
                </a:path>
              </a:pathLst>
            </a:custGeom>
            <a:solidFill>
              <a:srgbClr val="2CAAE2"/>
            </a:solidFill>
          </p:spPr>
          <p:txBody>
            <a:bodyPr/>
            <a:lstStyle/>
            <a:p>
              <a:endParaRPr lang="en-GB"/>
            </a:p>
          </p:txBody>
        </p:sp>
        <p:sp>
          <p:nvSpPr>
            <p:cNvPr id="19" name="TextBox 19"/>
            <p:cNvSpPr txBox="1"/>
            <p:nvPr/>
          </p:nvSpPr>
          <p:spPr>
            <a:xfrm>
              <a:off x="0" y="-38100"/>
              <a:ext cx="508439" cy="279777"/>
            </a:xfrm>
            <a:prstGeom prst="rect">
              <a:avLst/>
            </a:prstGeom>
          </p:spPr>
          <p:txBody>
            <a:bodyPr lIns="67235" tIns="67235" rIns="67235" bIns="67235" rtlCol="0" anchor="ctr"/>
            <a:lstStyle/>
            <a:p>
              <a:pPr algn="ctr">
                <a:lnSpc>
                  <a:spcPts val="2519"/>
                </a:lnSpc>
              </a:pPr>
              <a:r>
                <a:rPr lang="en-US" sz="1799" spc="70">
                  <a:solidFill>
                    <a:srgbClr val="000000"/>
                  </a:solidFill>
                  <a:latin typeface="TT Interphases"/>
                </a:rPr>
                <a:t>Neuroinclusive Progression</a:t>
              </a:r>
            </a:p>
          </p:txBody>
        </p:sp>
      </p:grpSp>
      <p:grpSp>
        <p:nvGrpSpPr>
          <p:cNvPr id="20" name="Group 20"/>
          <p:cNvGrpSpPr/>
          <p:nvPr/>
        </p:nvGrpSpPr>
        <p:grpSpPr>
          <a:xfrm>
            <a:off x="13387053" y="3182074"/>
            <a:ext cx="1986658" cy="944322"/>
            <a:chOff x="0" y="0"/>
            <a:chExt cx="508439" cy="241677"/>
          </a:xfrm>
        </p:grpSpPr>
        <p:sp>
          <p:nvSpPr>
            <p:cNvPr id="21" name="Freeform 21"/>
            <p:cNvSpPr/>
            <p:nvPr/>
          </p:nvSpPr>
          <p:spPr>
            <a:xfrm>
              <a:off x="0" y="0"/>
              <a:ext cx="508439" cy="241677"/>
            </a:xfrm>
            <a:custGeom>
              <a:avLst/>
              <a:gdLst/>
              <a:ahLst/>
              <a:cxnLst/>
              <a:rect l="l" t="t" r="r" b="b"/>
              <a:pathLst>
                <a:path w="508439" h="241677">
                  <a:moveTo>
                    <a:pt x="120839" y="0"/>
                  </a:moveTo>
                  <a:lnTo>
                    <a:pt x="387600" y="0"/>
                  </a:lnTo>
                  <a:cubicBezTo>
                    <a:pt x="419649" y="0"/>
                    <a:pt x="450384" y="12731"/>
                    <a:pt x="473046" y="35393"/>
                  </a:cubicBezTo>
                  <a:cubicBezTo>
                    <a:pt x="495708" y="58054"/>
                    <a:pt x="508439" y="88790"/>
                    <a:pt x="508439" y="120839"/>
                  </a:cubicBezTo>
                  <a:lnTo>
                    <a:pt x="508439" y="120839"/>
                  </a:lnTo>
                  <a:cubicBezTo>
                    <a:pt x="508439" y="152887"/>
                    <a:pt x="495708" y="183623"/>
                    <a:pt x="473046" y="206284"/>
                  </a:cubicBezTo>
                  <a:cubicBezTo>
                    <a:pt x="450384" y="228946"/>
                    <a:pt x="419649" y="241677"/>
                    <a:pt x="387600" y="241677"/>
                  </a:cubicBezTo>
                  <a:lnTo>
                    <a:pt x="120839" y="241677"/>
                  </a:lnTo>
                  <a:cubicBezTo>
                    <a:pt x="88790" y="241677"/>
                    <a:pt x="58054" y="228946"/>
                    <a:pt x="35393" y="206284"/>
                  </a:cubicBezTo>
                  <a:cubicBezTo>
                    <a:pt x="12731" y="183623"/>
                    <a:pt x="0" y="152887"/>
                    <a:pt x="0" y="120839"/>
                  </a:cubicBezTo>
                  <a:lnTo>
                    <a:pt x="0" y="120839"/>
                  </a:lnTo>
                  <a:cubicBezTo>
                    <a:pt x="0" y="88790"/>
                    <a:pt x="12731" y="58054"/>
                    <a:pt x="35393" y="35393"/>
                  </a:cubicBezTo>
                  <a:cubicBezTo>
                    <a:pt x="58054" y="12731"/>
                    <a:pt x="88790" y="0"/>
                    <a:pt x="120839" y="0"/>
                  </a:cubicBezTo>
                  <a:close/>
                </a:path>
              </a:pathLst>
            </a:custGeom>
            <a:solidFill>
              <a:srgbClr val="2CAAE2"/>
            </a:solidFill>
          </p:spPr>
          <p:txBody>
            <a:bodyPr/>
            <a:lstStyle/>
            <a:p>
              <a:endParaRPr lang="en-GB"/>
            </a:p>
          </p:txBody>
        </p:sp>
        <p:sp>
          <p:nvSpPr>
            <p:cNvPr id="22" name="TextBox 22"/>
            <p:cNvSpPr txBox="1"/>
            <p:nvPr/>
          </p:nvSpPr>
          <p:spPr>
            <a:xfrm>
              <a:off x="0" y="-38100"/>
              <a:ext cx="508439" cy="279777"/>
            </a:xfrm>
            <a:prstGeom prst="rect">
              <a:avLst/>
            </a:prstGeom>
          </p:spPr>
          <p:txBody>
            <a:bodyPr lIns="67235" tIns="67235" rIns="67235" bIns="67235" rtlCol="0" anchor="ctr"/>
            <a:lstStyle/>
            <a:p>
              <a:pPr algn="ctr">
                <a:lnSpc>
                  <a:spcPts val="2519"/>
                </a:lnSpc>
              </a:pPr>
              <a:r>
                <a:rPr lang="en-US" sz="1799" spc="70">
                  <a:solidFill>
                    <a:srgbClr val="000000"/>
                  </a:solidFill>
                  <a:latin typeface="TT Interphases"/>
                </a:rPr>
                <a:t>Inclusive Leadership</a:t>
              </a:r>
            </a:p>
          </p:txBody>
        </p:sp>
      </p:grpSp>
      <p:sp>
        <p:nvSpPr>
          <p:cNvPr id="23" name="TextBox 23"/>
          <p:cNvSpPr txBox="1"/>
          <p:nvPr/>
        </p:nvSpPr>
        <p:spPr>
          <a:xfrm>
            <a:off x="561696" y="1214651"/>
            <a:ext cx="16572583" cy="595992"/>
          </a:xfrm>
          <a:prstGeom prst="rect">
            <a:avLst/>
          </a:prstGeom>
        </p:spPr>
        <p:txBody>
          <a:bodyPr lIns="0" tIns="0" rIns="0" bIns="0" rtlCol="0" anchor="t">
            <a:spAutoFit/>
          </a:bodyPr>
          <a:lstStyle/>
          <a:p>
            <a:pPr algn="l">
              <a:lnSpc>
                <a:spcPts val="4945"/>
              </a:lnSpc>
            </a:pPr>
            <a:r>
              <a:rPr lang="en-US" sz="3532">
                <a:solidFill>
                  <a:srgbClr val="022949"/>
                </a:solidFill>
                <a:latin typeface="TT Interphases Bold"/>
              </a:rPr>
              <a:t>Individual Moments that Matter - Growing Talent Streams</a:t>
            </a:r>
          </a:p>
        </p:txBody>
      </p:sp>
      <p:grpSp>
        <p:nvGrpSpPr>
          <p:cNvPr id="24" name="Group 24"/>
          <p:cNvGrpSpPr/>
          <p:nvPr/>
        </p:nvGrpSpPr>
        <p:grpSpPr>
          <a:xfrm>
            <a:off x="2734790" y="4917239"/>
            <a:ext cx="2856980" cy="3732129"/>
            <a:chOff x="0" y="0"/>
            <a:chExt cx="1110015" cy="1450034"/>
          </a:xfrm>
        </p:grpSpPr>
        <p:sp>
          <p:nvSpPr>
            <p:cNvPr id="25" name="Freeform 25"/>
            <p:cNvSpPr/>
            <p:nvPr/>
          </p:nvSpPr>
          <p:spPr>
            <a:xfrm>
              <a:off x="0" y="0"/>
              <a:ext cx="1110015" cy="1450034"/>
            </a:xfrm>
            <a:custGeom>
              <a:avLst/>
              <a:gdLst/>
              <a:ahLst/>
              <a:cxnLst/>
              <a:rect l="l" t="t" r="r" b="b"/>
              <a:pathLst>
                <a:path w="1110015" h="1450034">
                  <a:moveTo>
                    <a:pt x="1110015" y="0"/>
                  </a:moveTo>
                  <a:lnTo>
                    <a:pt x="1110015" y="1450034"/>
                  </a:lnTo>
                  <a:lnTo>
                    <a:pt x="555007" y="1323034"/>
                  </a:lnTo>
                  <a:lnTo>
                    <a:pt x="0" y="1450034"/>
                  </a:lnTo>
                  <a:lnTo>
                    <a:pt x="0" y="0"/>
                  </a:lnTo>
                  <a:lnTo>
                    <a:pt x="1110015" y="0"/>
                  </a:lnTo>
                  <a:close/>
                </a:path>
              </a:pathLst>
            </a:custGeom>
            <a:solidFill>
              <a:srgbClr val="F8ECCB"/>
            </a:solidFill>
            <a:ln w="28575" cap="sq">
              <a:solidFill>
                <a:srgbClr val="022949"/>
              </a:solidFill>
              <a:prstDash val="solid"/>
              <a:miter/>
            </a:ln>
          </p:spPr>
          <p:txBody>
            <a:bodyPr/>
            <a:lstStyle/>
            <a:p>
              <a:endParaRPr lang="en-GB"/>
            </a:p>
          </p:txBody>
        </p:sp>
        <p:sp>
          <p:nvSpPr>
            <p:cNvPr id="26" name="TextBox 26"/>
            <p:cNvSpPr txBox="1"/>
            <p:nvPr/>
          </p:nvSpPr>
          <p:spPr>
            <a:xfrm>
              <a:off x="0" y="-38100"/>
              <a:ext cx="1110015" cy="1361134"/>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Graduates,</a:t>
              </a:r>
            </a:p>
            <a:p>
              <a:pPr algn="ctr">
                <a:lnSpc>
                  <a:spcPts val="2519"/>
                </a:lnSpc>
              </a:pPr>
              <a:r>
                <a:rPr lang="en-US" sz="1799" spc="70">
                  <a:solidFill>
                    <a:srgbClr val="022949"/>
                  </a:solidFill>
                  <a:latin typeface="TT Interphases"/>
                </a:rPr>
                <a:t>Internships,</a:t>
              </a:r>
            </a:p>
            <a:p>
              <a:pPr algn="ctr">
                <a:lnSpc>
                  <a:spcPts val="2519"/>
                </a:lnSpc>
              </a:pPr>
              <a:r>
                <a:rPr lang="en-US" sz="1799" spc="70">
                  <a:solidFill>
                    <a:srgbClr val="022949"/>
                  </a:solidFill>
                  <a:latin typeface="TT Interphases"/>
                </a:rPr>
                <a:t>Apprenticeships,</a:t>
              </a:r>
            </a:p>
            <a:p>
              <a:pPr algn="ctr">
                <a:lnSpc>
                  <a:spcPts val="2519"/>
                </a:lnSpc>
              </a:pPr>
              <a:r>
                <a:rPr lang="en-US" sz="1799" spc="70">
                  <a:solidFill>
                    <a:srgbClr val="022949"/>
                  </a:solidFill>
                  <a:latin typeface="TT Interphases"/>
                </a:rPr>
                <a:t>Career Returners,</a:t>
              </a:r>
            </a:p>
            <a:p>
              <a:pPr algn="ctr">
                <a:lnSpc>
                  <a:spcPts val="2519"/>
                </a:lnSpc>
              </a:pPr>
              <a:r>
                <a:rPr lang="en-US" sz="1799" spc="70">
                  <a:solidFill>
                    <a:srgbClr val="022949"/>
                  </a:solidFill>
                  <a:latin typeface="TT Interphases"/>
                </a:rPr>
                <a:t>Career Changers,</a:t>
              </a:r>
            </a:p>
            <a:p>
              <a:pPr algn="ctr">
                <a:lnSpc>
                  <a:spcPts val="2519"/>
                </a:lnSpc>
              </a:pPr>
              <a:r>
                <a:rPr lang="en-US" sz="1799" spc="70">
                  <a:solidFill>
                    <a:srgbClr val="022949"/>
                  </a:solidFill>
                  <a:latin typeface="TT Interphases"/>
                </a:rPr>
                <a:t>Pathways from Unemployment and</a:t>
              </a:r>
            </a:p>
            <a:p>
              <a:pPr algn="ctr">
                <a:lnSpc>
                  <a:spcPts val="2519"/>
                </a:lnSpc>
              </a:pPr>
              <a:r>
                <a:rPr lang="en-US" sz="1799" spc="70">
                  <a:solidFill>
                    <a:srgbClr val="022949"/>
                  </a:solidFill>
                  <a:latin typeface="TT Interphases"/>
                </a:rPr>
                <a:t>Promotion of the Industry.</a:t>
              </a:r>
            </a:p>
          </p:txBody>
        </p:sp>
      </p:grpSp>
      <p:grpSp>
        <p:nvGrpSpPr>
          <p:cNvPr id="27" name="Group 27"/>
          <p:cNvGrpSpPr/>
          <p:nvPr/>
        </p:nvGrpSpPr>
        <p:grpSpPr>
          <a:xfrm>
            <a:off x="6057683" y="4901529"/>
            <a:ext cx="2863093" cy="3021427"/>
            <a:chOff x="0" y="0"/>
            <a:chExt cx="1112390" cy="1173907"/>
          </a:xfrm>
        </p:grpSpPr>
        <p:sp>
          <p:nvSpPr>
            <p:cNvPr id="28" name="Freeform 28"/>
            <p:cNvSpPr/>
            <p:nvPr/>
          </p:nvSpPr>
          <p:spPr>
            <a:xfrm>
              <a:off x="0" y="0"/>
              <a:ext cx="1112390" cy="1173907"/>
            </a:xfrm>
            <a:custGeom>
              <a:avLst/>
              <a:gdLst/>
              <a:ahLst/>
              <a:cxnLst/>
              <a:rect l="l" t="t" r="r" b="b"/>
              <a:pathLst>
                <a:path w="1112390" h="1173907">
                  <a:moveTo>
                    <a:pt x="1112390" y="0"/>
                  </a:moveTo>
                  <a:lnTo>
                    <a:pt x="1112390" y="1173907"/>
                  </a:lnTo>
                  <a:lnTo>
                    <a:pt x="556195" y="1046907"/>
                  </a:lnTo>
                  <a:lnTo>
                    <a:pt x="0" y="1173907"/>
                  </a:lnTo>
                  <a:lnTo>
                    <a:pt x="0" y="0"/>
                  </a:lnTo>
                  <a:lnTo>
                    <a:pt x="1112390" y="0"/>
                  </a:lnTo>
                  <a:close/>
                </a:path>
              </a:pathLst>
            </a:custGeom>
            <a:solidFill>
              <a:srgbClr val="F8ECCB"/>
            </a:solidFill>
            <a:ln w="28575" cap="sq">
              <a:solidFill>
                <a:srgbClr val="022949"/>
              </a:solidFill>
              <a:prstDash val="solid"/>
              <a:miter/>
            </a:ln>
          </p:spPr>
          <p:txBody>
            <a:bodyPr/>
            <a:lstStyle/>
            <a:p>
              <a:endParaRPr lang="en-GB"/>
            </a:p>
          </p:txBody>
        </p:sp>
        <p:sp>
          <p:nvSpPr>
            <p:cNvPr id="29" name="TextBox 29"/>
            <p:cNvSpPr txBox="1"/>
            <p:nvPr/>
          </p:nvSpPr>
          <p:spPr>
            <a:xfrm>
              <a:off x="0" y="-38100"/>
              <a:ext cx="1112390" cy="1085007"/>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Inclusive Job Ads,</a:t>
              </a:r>
            </a:p>
            <a:p>
              <a:pPr algn="ctr">
                <a:lnSpc>
                  <a:spcPts val="2519"/>
                </a:lnSpc>
              </a:pPr>
              <a:r>
                <a:rPr lang="en-US" sz="1799" spc="70">
                  <a:solidFill>
                    <a:srgbClr val="022949"/>
                  </a:solidFill>
                  <a:latin typeface="TT Interphases"/>
                </a:rPr>
                <a:t>Interview Best Practice,</a:t>
              </a:r>
            </a:p>
            <a:p>
              <a:pPr algn="ctr">
                <a:lnSpc>
                  <a:spcPts val="2519"/>
                </a:lnSpc>
              </a:pPr>
              <a:r>
                <a:rPr lang="en-US" sz="1799" spc="70">
                  <a:solidFill>
                    <a:srgbClr val="022949"/>
                  </a:solidFill>
                  <a:latin typeface="TT Interphases"/>
                </a:rPr>
                <a:t>Selection Best Practice,</a:t>
              </a:r>
            </a:p>
            <a:p>
              <a:pPr algn="ctr">
                <a:lnSpc>
                  <a:spcPts val="2519"/>
                </a:lnSpc>
              </a:pPr>
              <a:r>
                <a:rPr lang="en-US" sz="1799" spc="70">
                  <a:solidFill>
                    <a:srgbClr val="022949"/>
                  </a:solidFill>
                  <a:latin typeface="TT Interphases"/>
                </a:rPr>
                <a:t>HR and Hiring Manager Skills.</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50680" y="14801601"/>
            <a:ext cx="637912" cy="651762"/>
          </a:xfrm>
          <a:custGeom>
            <a:avLst/>
            <a:gdLst/>
            <a:ahLst/>
            <a:cxnLst/>
            <a:rect l="l" t="t" r="r" b="b"/>
            <a:pathLst>
              <a:path w="637912" h="651762">
                <a:moveTo>
                  <a:pt x="0" y="0"/>
                </a:moveTo>
                <a:lnTo>
                  <a:pt x="637912" y="0"/>
                </a:lnTo>
                <a:lnTo>
                  <a:pt x="637912" y="651762"/>
                </a:lnTo>
                <a:lnTo>
                  <a:pt x="0" y="651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1839245" y="9251540"/>
            <a:ext cx="3484166" cy="243636"/>
          </a:xfrm>
          <a:prstGeom prst="rect">
            <a:avLst/>
          </a:prstGeom>
        </p:spPr>
        <p:txBody>
          <a:bodyPr lIns="0" tIns="0" rIns="0" bIns="0" rtlCol="0" anchor="t">
            <a:spAutoFit/>
          </a:bodyPr>
          <a:lstStyle/>
          <a:p>
            <a:pPr marL="0" lvl="0" indent="0" algn="l">
              <a:lnSpc>
                <a:spcPts val="2043"/>
              </a:lnSpc>
              <a:spcBef>
                <a:spcPct val="0"/>
              </a:spcBef>
            </a:pPr>
            <a:r>
              <a:rPr lang="en-US" sz="1459" u="none" spc="56">
                <a:solidFill>
                  <a:srgbClr val="FFFFFF"/>
                </a:solidFill>
                <a:latin typeface="TT Interphases Bold"/>
              </a:rPr>
              <a:t>reallygreatsite.com</a:t>
            </a:r>
          </a:p>
        </p:txBody>
      </p:sp>
      <p:sp>
        <p:nvSpPr>
          <p:cNvPr id="4" name="TextBox 4"/>
          <p:cNvSpPr txBox="1"/>
          <p:nvPr/>
        </p:nvSpPr>
        <p:spPr>
          <a:xfrm>
            <a:off x="3170747" y="9273308"/>
            <a:ext cx="3479829" cy="243636"/>
          </a:xfrm>
          <a:prstGeom prst="rect">
            <a:avLst/>
          </a:prstGeom>
        </p:spPr>
        <p:txBody>
          <a:bodyPr lIns="0" tIns="0" rIns="0" bIns="0" rtlCol="0" anchor="t">
            <a:spAutoFit/>
          </a:bodyPr>
          <a:lstStyle/>
          <a:p>
            <a:pPr marL="0" lvl="0" indent="0" algn="l">
              <a:lnSpc>
                <a:spcPts val="2043"/>
              </a:lnSpc>
              <a:spcBef>
                <a:spcPct val="0"/>
              </a:spcBef>
            </a:pPr>
            <a:r>
              <a:rPr lang="en-US" sz="1459" u="none" spc="56">
                <a:solidFill>
                  <a:srgbClr val="FFFFFF"/>
                </a:solidFill>
                <a:latin typeface="TT Interphases Bold"/>
              </a:rPr>
              <a:t>www.reallygreatsite.com</a:t>
            </a:r>
          </a:p>
        </p:txBody>
      </p:sp>
      <p:sp>
        <p:nvSpPr>
          <p:cNvPr id="5" name="TextBox 5"/>
          <p:cNvSpPr txBox="1"/>
          <p:nvPr/>
        </p:nvSpPr>
        <p:spPr>
          <a:xfrm>
            <a:off x="561638" y="474281"/>
            <a:ext cx="17050357" cy="704967"/>
          </a:xfrm>
          <a:prstGeom prst="rect">
            <a:avLst/>
          </a:prstGeom>
        </p:spPr>
        <p:txBody>
          <a:bodyPr lIns="0" tIns="0" rIns="0" bIns="0" rtlCol="0" anchor="t">
            <a:spAutoFit/>
          </a:bodyPr>
          <a:lstStyle/>
          <a:p>
            <a:pPr algn="l">
              <a:lnSpc>
                <a:spcPts val="5372"/>
              </a:lnSpc>
            </a:pPr>
            <a:r>
              <a:rPr lang="en-US" sz="5165">
                <a:solidFill>
                  <a:srgbClr val="022949"/>
                </a:solidFill>
                <a:latin typeface="TT Interphases Bold"/>
              </a:rPr>
              <a:t>A Thriving Community</a:t>
            </a:r>
          </a:p>
        </p:txBody>
      </p:sp>
      <p:sp>
        <p:nvSpPr>
          <p:cNvPr id="6" name="Freeform 6"/>
          <p:cNvSpPr/>
          <p:nvPr/>
        </p:nvSpPr>
        <p:spPr>
          <a:xfrm>
            <a:off x="13286595" y="4269833"/>
            <a:ext cx="2888668" cy="1386561"/>
          </a:xfrm>
          <a:custGeom>
            <a:avLst/>
            <a:gdLst/>
            <a:ahLst/>
            <a:cxnLst/>
            <a:rect l="l" t="t" r="r" b="b"/>
            <a:pathLst>
              <a:path w="2888668" h="1386561">
                <a:moveTo>
                  <a:pt x="0" y="0"/>
                </a:moveTo>
                <a:lnTo>
                  <a:pt x="2888669" y="0"/>
                </a:lnTo>
                <a:lnTo>
                  <a:pt x="2888669" y="1386561"/>
                </a:lnTo>
                <a:lnTo>
                  <a:pt x="0" y="13865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10205117" y="4703362"/>
            <a:ext cx="3081479" cy="512296"/>
          </a:xfrm>
          <a:custGeom>
            <a:avLst/>
            <a:gdLst/>
            <a:ahLst/>
            <a:cxnLst/>
            <a:rect l="l" t="t" r="r" b="b"/>
            <a:pathLst>
              <a:path w="3081479" h="512296">
                <a:moveTo>
                  <a:pt x="0" y="0"/>
                </a:moveTo>
                <a:lnTo>
                  <a:pt x="3081478" y="0"/>
                </a:lnTo>
                <a:lnTo>
                  <a:pt x="3081478" y="512296"/>
                </a:lnTo>
                <a:lnTo>
                  <a:pt x="0" y="5122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a:off x="7123638" y="4703362"/>
            <a:ext cx="3081479" cy="512296"/>
          </a:xfrm>
          <a:custGeom>
            <a:avLst/>
            <a:gdLst/>
            <a:ahLst/>
            <a:cxnLst/>
            <a:rect l="l" t="t" r="r" b="b"/>
            <a:pathLst>
              <a:path w="3081479" h="512296">
                <a:moveTo>
                  <a:pt x="0" y="0"/>
                </a:moveTo>
                <a:lnTo>
                  <a:pt x="3081479" y="0"/>
                </a:lnTo>
                <a:lnTo>
                  <a:pt x="3081479" y="512296"/>
                </a:lnTo>
                <a:lnTo>
                  <a:pt x="0" y="5122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a:off x="4159992" y="4703362"/>
            <a:ext cx="3081479" cy="512296"/>
          </a:xfrm>
          <a:custGeom>
            <a:avLst/>
            <a:gdLst/>
            <a:ahLst/>
            <a:cxnLst/>
            <a:rect l="l" t="t" r="r" b="b"/>
            <a:pathLst>
              <a:path w="3081479" h="512296">
                <a:moveTo>
                  <a:pt x="0" y="0"/>
                </a:moveTo>
                <a:lnTo>
                  <a:pt x="3081478" y="0"/>
                </a:lnTo>
                <a:lnTo>
                  <a:pt x="3081478" y="512296"/>
                </a:lnTo>
                <a:lnTo>
                  <a:pt x="0" y="5122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Freeform 10"/>
          <p:cNvSpPr/>
          <p:nvPr/>
        </p:nvSpPr>
        <p:spPr>
          <a:xfrm>
            <a:off x="1201920" y="4703362"/>
            <a:ext cx="3081479" cy="512296"/>
          </a:xfrm>
          <a:custGeom>
            <a:avLst/>
            <a:gdLst/>
            <a:ahLst/>
            <a:cxnLst/>
            <a:rect l="l" t="t" r="r" b="b"/>
            <a:pathLst>
              <a:path w="3081479" h="512296">
                <a:moveTo>
                  <a:pt x="0" y="0"/>
                </a:moveTo>
                <a:lnTo>
                  <a:pt x="3081479" y="0"/>
                </a:lnTo>
                <a:lnTo>
                  <a:pt x="3081479" y="512296"/>
                </a:lnTo>
                <a:lnTo>
                  <a:pt x="0" y="5122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1" name="Group 11"/>
          <p:cNvGrpSpPr/>
          <p:nvPr/>
        </p:nvGrpSpPr>
        <p:grpSpPr>
          <a:xfrm>
            <a:off x="1600878" y="3603578"/>
            <a:ext cx="2068636" cy="887099"/>
            <a:chOff x="0" y="0"/>
            <a:chExt cx="420463" cy="180308"/>
          </a:xfrm>
        </p:grpSpPr>
        <p:sp>
          <p:nvSpPr>
            <p:cNvPr id="12" name="Freeform 12"/>
            <p:cNvSpPr/>
            <p:nvPr/>
          </p:nvSpPr>
          <p:spPr>
            <a:xfrm>
              <a:off x="0" y="0"/>
              <a:ext cx="420463" cy="180308"/>
            </a:xfrm>
            <a:custGeom>
              <a:avLst/>
              <a:gdLst/>
              <a:ahLst/>
              <a:cxnLst/>
              <a:rect l="l" t="t" r="r" b="b"/>
              <a:pathLst>
                <a:path w="420463" h="180308">
                  <a:moveTo>
                    <a:pt x="90154" y="0"/>
                  </a:moveTo>
                  <a:lnTo>
                    <a:pt x="330308" y="0"/>
                  </a:lnTo>
                  <a:cubicBezTo>
                    <a:pt x="380099" y="0"/>
                    <a:pt x="420463" y="40363"/>
                    <a:pt x="420463" y="90154"/>
                  </a:cubicBezTo>
                  <a:lnTo>
                    <a:pt x="420463" y="90154"/>
                  </a:lnTo>
                  <a:cubicBezTo>
                    <a:pt x="420463" y="114064"/>
                    <a:pt x="410964" y="136995"/>
                    <a:pt x="394057" y="153903"/>
                  </a:cubicBezTo>
                  <a:cubicBezTo>
                    <a:pt x="377150" y="170810"/>
                    <a:pt x="354219" y="180308"/>
                    <a:pt x="330308" y="180308"/>
                  </a:cubicBezTo>
                  <a:lnTo>
                    <a:pt x="90154" y="180308"/>
                  </a:lnTo>
                  <a:cubicBezTo>
                    <a:pt x="40363" y="180308"/>
                    <a:pt x="0" y="139945"/>
                    <a:pt x="0" y="90154"/>
                  </a:cubicBezTo>
                  <a:lnTo>
                    <a:pt x="0" y="90154"/>
                  </a:lnTo>
                  <a:cubicBezTo>
                    <a:pt x="0" y="40363"/>
                    <a:pt x="40363" y="0"/>
                    <a:pt x="90154" y="0"/>
                  </a:cubicBezTo>
                  <a:close/>
                </a:path>
              </a:pathLst>
            </a:custGeom>
            <a:solidFill>
              <a:srgbClr val="2CAAE2"/>
            </a:solidFill>
          </p:spPr>
          <p:txBody>
            <a:bodyPr/>
            <a:lstStyle/>
            <a:p>
              <a:endParaRPr lang="en-GB"/>
            </a:p>
          </p:txBody>
        </p:sp>
        <p:sp>
          <p:nvSpPr>
            <p:cNvPr id="13" name="TextBox 13"/>
            <p:cNvSpPr txBox="1"/>
            <p:nvPr/>
          </p:nvSpPr>
          <p:spPr>
            <a:xfrm>
              <a:off x="0" y="-38100"/>
              <a:ext cx="420463" cy="218408"/>
            </a:xfrm>
            <a:prstGeom prst="rect">
              <a:avLst/>
            </a:prstGeom>
          </p:spPr>
          <p:txBody>
            <a:bodyPr lIns="67235" tIns="67235" rIns="67235" bIns="67235" rtlCol="0" anchor="ctr"/>
            <a:lstStyle/>
            <a:p>
              <a:pPr algn="ctr">
                <a:lnSpc>
                  <a:spcPts val="2519"/>
                </a:lnSpc>
              </a:pPr>
              <a:r>
                <a:rPr lang="en-US" sz="1799" spc="70">
                  <a:solidFill>
                    <a:srgbClr val="000000"/>
                  </a:solidFill>
                  <a:latin typeface="TT Interphases"/>
                </a:rPr>
                <a:t>Attracting Talent</a:t>
              </a:r>
            </a:p>
          </p:txBody>
        </p:sp>
      </p:grpSp>
      <p:grpSp>
        <p:nvGrpSpPr>
          <p:cNvPr id="14" name="Group 14"/>
          <p:cNvGrpSpPr/>
          <p:nvPr/>
        </p:nvGrpSpPr>
        <p:grpSpPr>
          <a:xfrm>
            <a:off x="7173460" y="3367705"/>
            <a:ext cx="2501472" cy="1189029"/>
            <a:chOff x="0" y="0"/>
            <a:chExt cx="508439" cy="241677"/>
          </a:xfrm>
        </p:grpSpPr>
        <p:sp>
          <p:nvSpPr>
            <p:cNvPr id="15" name="Freeform 15"/>
            <p:cNvSpPr/>
            <p:nvPr/>
          </p:nvSpPr>
          <p:spPr>
            <a:xfrm>
              <a:off x="0" y="0"/>
              <a:ext cx="508439" cy="241677"/>
            </a:xfrm>
            <a:custGeom>
              <a:avLst/>
              <a:gdLst/>
              <a:ahLst/>
              <a:cxnLst/>
              <a:rect l="l" t="t" r="r" b="b"/>
              <a:pathLst>
                <a:path w="508439" h="241677">
                  <a:moveTo>
                    <a:pt x="120839" y="0"/>
                  </a:moveTo>
                  <a:lnTo>
                    <a:pt x="387600" y="0"/>
                  </a:lnTo>
                  <a:cubicBezTo>
                    <a:pt x="419649" y="0"/>
                    <a:pt x="450384" y="12731"/>
                    <a:pt x="473046" y="35393"/>
                  </a:cubicBezTo>
                  <a:cubicBezTo>
                    <a:pt x="495708" y="58054"/>
                    <a:pt x="508439" y="88790"/>
                    <a:pt x="508439" y="120839"/>
                  </a:cubicBezTo>
                  <a:lnTo>
                    <a:pt x="508439" y="120839"/>
                  </a:lnTo>
                  <a:cubicBezTo>
                    <a:pt x="508439" y="152887"/>
                    <a:pt x="495708" y="183623"/>
                    <a:pt x="473046" y="206284"/>
                  </a:cubicBezTo>
                  <a:cubicBezTo>
                    <a:pt x="450384" y="228946"/>
                    <a:pt x="419649" y="241677"/>
                    <a:pt x="387600" y="241677"/>
                  </a:cubicBezTo>
                  <a:lnTo>
                    <a:pt x="120839" y="241677"/>
                  </a:lnTo>
                  <a:cubicBezTo>
                    <a:pt x="88790" y="241677"/>
                    <a:pt x="58054" y="228946"/>
                    <a:pt x="35393" y="206284"/>
                  </a:cubicBezTo>
                  <a:cubicBezTo>
                    <a:pt x="12731" y="183623"/>
                    <a:pt x="0" y="152887"/>
                    <a:pt x="0" y="120839"/>
                  </a:cubicBezTo>
                  <a:lnTo>
                    <a:pt x="0" y="120839"/>
                  </a:lnTo>
                  <a:cubicBezTo>
                    <a:pt x="0" y="88790"/>
                    <a:pt x="12731" y="58054"/>
                    <a:pt x="35393" y="35393"/>
                  </a:cubicBezTo>
                  <a:cubicBezTo>
                    <a:pt x="58054" y="12731"/>
                    <a:pt x="88790" y="0"/>
                    <a:pt x="120839" y="0"/>
                  </a:cubicBezTo>
                  <a:close/>
                </a:path>
              </a:pathLst>
            </a:custGeom>
            <a:solidFill>
              <a:srgbClr val="022949"/>
            </a:solidFill>
          </p:spPr>
          <p:txBody>
            <a:bodyPr/>
            <a:lstStyle/>
            <a:p>
              <a:endParaRPr lang="en-GB"/>
            </a:p>
          </p:txBody>
        </p:sp>
        <p:sp>
          <p:nvSpPr>
            <p:cNvPr id="16" name="TextBox 16"/>
            <p:cNvSpPr txBox="1"/>
            <p:nvPr/>
          </p:nvSpPr>
          <p:spPr>
            <a:xfrm>
              <a:off x="0" y="-38100"/>
              <a:ext cx="508439" cy="279777"/>
            </a:xfrm>
            <a:prstGeom prst="rect">
              <a:avLst/>
            </a:prstGeom>
          </p:spPr>
          <p:txBody>
            <a:bodyPr lIns="67235" tIns="67235" rIns="67235" bIns="67235" rtlCol="0" anchor="ctr"/>
            <a:lstStyle/>
            <a:p>
              <a:pPr algn="ctr">
                <a:lnSpc>
                  <a:spcPts val="2519"/>
                </a:lnSpc>
              </a:pPr>
              <a:r>
                <a:rPr lang="en-US" sz="1799" spc="70">
                  <a:solidFill>
                    <a:srgbClr val="FBDF24"/>
                  </a:solidFill>
                  <a:latin typeface="TT Interphases"/>
                </a:rPr>
                <a:t>Inclusive </a:t>
              </a:r>
            </a:p>
            <a:p>
              <a:pPr algn="ctr">
                <a:lnSpc>
                  <a:spcPts val="2519"/>
                </a:lnSpc>
              </a:pPr>
              <a:r>
                <a:rPr lang="en-US" sz="1799" spc="70">
                  <a:solidFill>
                    <a:srgbClr val="FBDF24"/>
                  </a:solidFill>
                  <a:latin typeface="TT Interphases"/>
                </a:rPr>
                <a:t>Workspaces</a:t>
              </a:r>
            </a:p>
          </p:txBody>
        </p:sp>
      </p:grpSp>
      <p:grpSp>
        <p:nvGrpSpPr>
          <p:cNvPr id="17" name="Group 17"/>
          <p:cNvGrpSpPr/>
          <p:nvPr/>
        </p:nvGrpSpPr>
        <p:grpSpPr>
          <a:xfrm>
            <a:off x="10205117" y="3367705"/>
            <a:ext cx="2501472" cy="1189029"/>
            <a:chOff x="0" y="0"/>
            <a:chExt cx="508439" cy="241677"/>
          </a:xfrm>
        </p:grpSpPr>
        <p:sp>
          <p:nvSpPr>
            <p:cNvPr id="18" name="Freeform 18"/>
            <p:cNvSpPr/>
            <p:nvPr/>
          </p:nvSpPr>
          <p:spPr>
            <a:xfrm>
              <a:off x="0" y="0"/>
              <a:ext cx="508439" cy="241677"/>
            </a:xfrm>
            <a:custGeom>
              <a:avLst/>
              <a:gdLst/>
              <a:ahLst/>
              <a:cxnLst/>
              <a:rect l="l" t="t" r="r" b="b"/>
              <a:pathLst>
                <a:path w="508439" h="241677">
                  <a:moveTo>
                    <a:pt x="120839" y="0"/>
                  </a:moveTo>
                  <a:lnTo>
                    <a:pt x="387600" y="0"/>
                  </a:lnTo>
                  <a:cubicBezTo>
                    <a:pt x="419649" y="0"/>
                    <a:pt x="450384" y="12731"/>
                    <a:pt x="473046" y="35393"/>
                  </a:cubicBezTo>
                  <a:cubicBezTo>
                    <a:pt x="495708" y="58054"/>
                    <a:pt x="508439" y="88790"/>
                    <a:pt x="508439" y="120839"/>
                  </a:cubicBezTo>
                  <a:lnTo>
                    <a:pt x="508439" y="120839"/>
                  </a:lnTo>
                  <a:cubicBezTo>
                    <a:pt x="508439" y="152887"/>
                    <a:pt x="495708" y="183623"/>
                    <a:pt x="473046" y="206284"/>
                  </a:cubicBezTo>
                  <a:cubicBezTo>
                    <a:pt x="450384" y="228946"/>
                    <a:pt x="419649" y="241677"/>
                    <a:pt x="387600" y="241677"/>
                  </a:cubicBezTo>
                  <a:lnTo>
                    <a:pt x="120839" y="241677"/>
                  </a:lnTo>
                  <a:cubicBezTo>
                    <a:pt x="88790" y="241677"/>
                    <a:pt x="58054" y="228946"/>
                    <a:pt x="35393" y="206284"/>
                  </a:cubicBezTo>
                  <a:cubicBezTo>
                    <a:pt x="12731" y="183623"/>
                    <a:pt x="0" y="152887"/>
                    <a:pt x="0" y="120839"/>
                  </a:cubicBezTo>
                  <a:lnTo>
                    <a:pt x="0" y="120839"/>
                  </a:lnTo>
                  <a:cubicBezTo>
                    <a:pt x="0" y="88790"/>
                    <a:pt x="12731" y="58054"/>
                    <a:pt x="35393" y="35393"/>
                  </a:cubicBezTo>
                  <a:cubicBezTo>
                    <a:pt x="58054" y="12731"/>
                    <a:pt x="88790" y="0"/>
                    <a:pt x="120839" y="0"/>
                  </a:cubicBezTo>
                  <a:close/>
                </a:path>
              </a:pathLst>
            </a:custGeom>
            <a:solidFill>
              <a:srgbClr val="022949"/>
            </a:solidFill>
          </p:spPr>
          <p:txBody>
            <a:bodyPr/>
            <a:lstStyle/>
            <a:p>
              <a:endParaRPr lang="en-GB"/>
            </a:p>
          </p:txBody>
        </p:sp>
        <p:sp>
          <p:nvSpPr>
            <p:cNvPr id="19" name="TextBox 19"/>
            <p:cNvSpPr txBox="1"/>
            <p:nvPr/>
          </p:nvSpPr>
          <p:spPr>
            <a:xfrm>
              <a:off x="0" y="-38100"/>
              <a:ext cx="508439" cy="279777"/>
            </a:xfrm>
            <a:prstGeom prst="rect">
              <a:avLst/>
            </a:prstGeom>
          </p:spPr>
          <p:txBody>
            <a:bodyPr lIns="67235" tIns="67235" rIns="67235" bIns="67235" rtlCol="0" anchor="ctr"/>
            <a:lstStyle/>
            <a:p>
              <a:pPr algn="ctr">
                <a:lnSpc>
                  <a:spcPts val="2519"/>
                </a:lnSpc>
              </a:pPr>
              <a:r>
                <a:rPr lang="en-US" sz="1799" spc="70">
                  <a:solidFill>
                    <a:srgbClr val="FBDF24"/>
                  </a:solidFill>
                  <a:latin typeface="TT Interphases"/>
                </a:rPr>
                <a:t>Neuroinclusive Progression</a:t>
              </a:r>
            </a:p>
          </p:txBody>
        </p:sp>
      </p:grpSp>
      <p:grpSp>
        <p:nvGrpSpPr>
          <p:cNvPr id="20" name="Group 20"/>
          <p:cNvGrpSpPr/>
          <p:nvPr/>
        </p:nvGrpSpPr>
        <p:grpSpPr>
          <a:xfrm>
            <a:off x="3998680" y="5379012"/>
            <a:ext cx="2917976" cy="2402569"/>
            <a:chOff x="0" y="0"/>
            <a:chExt cx="1090375" cy="897780"/>
          </a:xfrm>
        </p:grpSpPr>
        <p:sp>
          <p:nvSpPr>
            <p:cNvPr id="21" name="Freeform 21"/>
            <p:cNvSpPr/>
            <p:nvPr/>
          </p:nvSpPr>
          <p:spPr>
            <a:xfrm>
              <a:off x="0" y="0"/>
              <a:ext cx="1090375" cy="897780"/>
            </a:xfrm>
            <a:custGeom>
              <a:avLst/>
              <a:gdLst/>
              <a:ahLst/>
              <a:cxnLst/>
              <a:rect l="l" t="t" r="r" b="b"/>
              <a:pathLst>
                <a:path w="1090375" h="897780">
                  <a:moveTo>
                    <a:pt x="1090375" y="0"/>
                  </a:moveTo>
                  <a:lnTo>
                    <a:pt x="1090375" y="897780"/>
                  </a:lnTo>
                  <a:lnTo>
                    <a:pt x="545187" y="770780"/>
                  </a:lnTo>
                  <a:lnTo>
                    <a:pt x="0" y="897780"/>
                  </a:lnTo>
                  <a:lnTo>
                    <a:pt x="0" y="0"/>
                  </a:lnTo>
                  <a:lnTo>
                    <a:pt x="1090375" y="0"/>
                  </a:lnTo>
                  <a:close/>
                </a:path>
              </a:pathLst>
            </a:custGeom>
            <a:solidFill>
              <a:srgbClr val="F8ECCB"/>
            </a:solidFill>
            <a:ln w="28575" cap="sq">
              <a:solidFill>
                <a:srgbClr val="022949"/>
              </a:solidFill>
              <a:prstDash val="solid"/>
              <a:miter/>
            </a:ln>
          </p:spPr>
          <p:txBody>
            <a:bodyPr/>
            <a:lstStyle/>
            <a:p>
              <a:endParaRPr lang="en-GB"/>
            </a:p>
          </p:txBody>
        </p:sp>
        <p:sp>
          <p:nvSpPr>
            <p:cNvPr id="22" name="TextBox 22"/>
            <p:cNvSpPr txBox="1"/>
            <p:nvPr/>
          </p:nvSpPr>
          <p:spPr>
            <a:xfrm>
              <a:off x="0" y="-38100"/>
              <a:ext cx="1090375" cy="808880"/>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Inclusive Onboarding,</a:t>
              </a:r>
            </a:p>
            <a:p>
              <a:pPr algn="ctr">
                <a:lnSpc>
                  <a:spcPts val="2519"/>
                </a:lnSpc>
              </a:pPr>
              <a:r>
                <a:rPr lang="en-US" sz="1799" spc="70">
                  <a:solidFill>
                    <a:srgbClr val="022949"/>
                  </a:solidFill>
                  <a:latin typeface="TT Interphases"/>
                </a:rPr>
                <a:t>Inclusive Inductions,</a:t>
              </a:r>
            </a:p>
            <a:p>
              <a:pPr algn="ctr">
                <a:lnSpc>
                  <a:spcPts val="2519"/>
                </a:lnSpc>
              </a:pPr>
              <a:r>
                <a:rPr lang="en-US" sz="1799" spc="70">
                  <a:solidFill>
                    <a:srgbClr val="022949"/>
                  </a:solidFill>
                  <a:latin typeface="TT Interphases"/>
                </a:rPr>
                <a:t>and Accessibility Passports.</a:t>
              </a:r>
            </a:p>
          </p:txBody>
        </p:sp>
      </p:grpSp>
      <p:grpSp>
        <p:nvGrpSpPr>
          <p:cNvPr id="23" name="Group 23"/>
          <p:cNvGrpSpPr/>
          <p:nvPr/>
        </p:nvGrpSpPr>
        <p:grpSpPr>
          <a:xfrm>
            <a:off x="7057821" y="5379012"/>
            <a:ext cx="2876538" cy="3879288"/>
            <a:chOff x="0" y="0"/>
            <a:chExt cx="1074890" cy="1449593"/>
          </a:xfrm>
        </p:grpSpPr>
        <p:sp>
          <p:nvSpPr>
            <p:cNvPr id="24" name="Freeform 24"/>
            <p:cNvSpPr/>
            <p:nvPr/>
          </p:nvSpPr>
          <p:spPr>
            <a:xfrm>
              <a:off x="0" y="0"/>
              <a:ext cx="1074890" cy="1449593"/>
            </a:xfrm>
            <a:custGeom>
              <a:avLst/>
              <a:gdLst/>
              <a:ahLst/>
              <a:cxnLst/>
              <a:rect l="l" t="t" r="r" b="b"/>
              <a:pathLst>
                <a:path w="1074890" h="1449593">
                  <a:moveTo>
                    <a:pt x="1074890" y="0"/>
                  </a:moveTo>
                  <a:lnTo>
                    <a:pt x="1074890" y="1449593"/>
                  </a:lnTo>
                  <a:lnTo>
                    <a:pt x="537445" y="1322593"/>
                  </a:lnTo>
                  <a:lnTo>
                    <a:pt x="0" y="1449593"/>
                  </a:lnTo>
                  <a:lnTo>
                    <a:pt x="0" y="0"/>
                  </a:lnTo>
                  <a:lnTo>
                    <a:pt x="1074890" y="0"/>
                  </a:lnTo>
                  <a:close/>
                </a:path>
              </a:pathLst>
            </a:custGeom>
            <a:solidFill>
              <a:srgbClr val="F8ECCB"/>
            </a:solidFill>
            <a:ln w="28575" cap="sq">
              <a:solidFill>
                <a:srgbClr val="022949"/>
              </a:solidFill>
              <a:prstDash val="solid"/>
              <a:miter/>
            </a:ln>
          </p:spPr>
          <p:txBody>
            <a:bodyPr/>
            <a:lstStyle/>
            <a:p>
              <a:endParaRPr lang="en-GB"/>
            </a:p>
          </p:txBody>
        </p:sp>
        <p:sp>
          <p:nvSpPr>
            <p:cNvPr id="25" name="TextBox 25"/>
            <p:cNvSpPr txBox="1"/>
            <p:nvPr/>
          </p:nvSpPr>
          <p:spPr>
            <a:xfrm>
              <a:off x="0" y="-38100"/>
              <a:ext cx="1074890" cy="1360693"/>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Physical Space Adjustments,</a:t>
              </a:r>
            </a:p>
            <a:p>
              <a:pPr algn="ctr">
                <a:lnSpc>
                  <a:spcPts val="2519"/>
                </a:lnSpc>
              </a:pPr>
              <a:r>
                <a:rPr lang="en-US" sz="1799" spc="70">
                  <a:solidFill>
                    <a:srgbClr val="022949"/>
                  </a:solidFill>
                  <a:latin typeface="TT Interphases"/>
                </a:rPr>
                <a:t>Diagnosis Support,</a:t>
              </a:r>
            </a:p>
            <a:p>
              <a:pPr algn="ctr">
                <a:lnSpc>
                  <a:spcPts val="2519"/>
                </a:lnSpc>
              </a:pPr>
              <a:r>
                <a:rPr lang="en-US" sz="1799" spc="70">
                  <a:solidFill>
                    <a:srgbClr val="022949"/>
                  </a:solidFill>
                  <a:latin typeface="TT Interphases"/>
                </a:rPr>
                <a:t>Safe Spaces,</a:t>
              </a:r>
            </a:p>
            <a:p>
              <a:pPr algn="ctr">
                <a:lnSpc>
                  <a:spcPts val="2519"/>
                </a:lnSpc>
              </a:pPr>
              <a:r>
                <a:rPr lang="en-US" sz="1799" spc="70">
                  <a:solidFill>
                    <a:srgbClr val="022949"/>
                  </a:solidFill>
                  <a:latin typeface="TT Interphases"/>
                </a:rPr>
                <a:t>Line Manager Skills,</a:t>
              </a:r>
            </a:p>
            <a:p>
              <a:pPr algn="ctr">
                <a:lnSpc>
                  <a:spcPts val="2519"/>
                </a:lnSpc>
              </a:pPr>
              <a:r>
                <a:rPr lang="en-US" sz="1799" spc="70">
                  <a:solidFill>
                    <a:srgbClr val="022949"/>
                  </a:solidFill>
                  <a:latin typeface="TT Interphases"/>
                </a:rPr>
                <a:t>Managing Neurodiverse Teams, and</a:t>
              </a:r>
            </a:p>
            <a:p>
              <a:pPr algn="ctr">
                <a:lnSpc>
                  <a:spcPts val="2519"/>
                </a:lnSpc>
              </a:pPr>
              <a:r>
                <a:rPr lang="en-US" sz="1799" spc="70">
                  <a:solidFill>
                    <a:srgbClr val="022949"/>
                  </a:solidFill>
                  <a:latin typeface="TT Interphases"/>
                </a:rPr>
                <a:t>EWG Support.</a:t>
              </a:r>
            </a:p>
          </p:txBody>
        </p:sp>
      </p:grpSp>
      <p:grpSp>
        <p:nvGrpSpPr>
          <p:cNvPr id="26" name="Group 26"/>
          <p:cNvGrpSpPr/>
          <p:nvPr/>
        </p:nvGrpSpPr>
        <p:grpSpPr>
          <a:xfrm>
            <a:off x="10307587" y="5379012"/>
            <a:ext cx="2876538" cy="3879288"/>
            <a:chOff x="0" y="0"/>
            <a:chExt cx="1074890" cy="1449593"/>
          </a:xfrm>
        </p:grpSpPr>
        <p:sp>
          <p:nvSpPr>
            <p:cNvPr id="27" name="Freeform 27"/>
            <p:cNvSpPr/>
            <p:nvPr/>
          </p:nvSpPr>
          <p:spPr>
            <a:xfrm>
              <a:off x="0" y="0"/>
              <a:ext cx="1074890" cy="1449593"/>
            </a:xfrm>
            <a:custGeom>
              <a:avLst/>
              <a:gdLst/>
              <a:ahLst/>
              <a:cxnLst/>
              <a:rect l="l" t="t" r="r" b="b"/>
              <a:pathLst>
                <a:path w="1074890" h="1449593">
                  <a:moveTo>
                    <a:pt x="1074890" y="0"/>
                  </a:moveTo>
                  <a:lnTo>
                    <a:pt x="1074890" y="1449593"/>
                  </a:lnTo>
                  <a:lnTo>
                    <a:pt x="537445" y="1322593"/>
                  </a:lnTo>
                  <a:lnTo>
                    <a:pt x="0" y="1449593"/>
                  </a:lnTo>
                  <a:lnTo>
                    <a:pt x="0" y="0"/>
                  </a:lnTo>
                  <a:lnTo>
                    <a:pt x="1074890" y="0"/>
                  </a:lnTo>
                  <a:close/>
                </a:path>
              </a:pathLst>
            </a:custGeom>
            <a:solidFill>
              <a:srgbClr val="F8ECCB"/>
            </a:solidFill>
            <a:ln w="28575" cap="sq">
              <a:solidFill>
                <a:srgbClr val="022949"/>
              </a:solidFill>
              <a:prstDash val="solid"/>
              <a:miter/>
            </a:ln>
          </p:spPr>
          <p:txBody>
            <a:bodyPr/>
            <a:lstStyle/>
            <a:p>
              <a:endParaRPr lang="en-GB"/>
            </a:p>
          </p:txBody>
        </p:sp>
        <p:sp>
          <p:nvSpPr>
            <p:cNvPr id="28" name="TextBox 28"/>
            <p:cNvSpPr txBox="1"/>
            <p:nvPr/>
          </p:nvSpPr>
          <p:spPr>
            <a:xfrm>
              <a:off x="0" y="-38100"/>
              <a:ext cx="1074890" cy="1360693"/>
            </a:xfrm>
            <a:prstGeom prst="rect">
              <a:avLst/>
            </a:prstGeom>
          </p:spPr>
          <p:txBody>
            <a:bodyPr lIns="67235" tIns="67235" rIns="67235" bIns="67235" rtlCol="0" anchor="ctr"/>
            <a:lstStyle/>
            <a:p>
              <a:pPr algn="ctr">
                <a:lnSpc>
                  <a:spcPts val="2519"/>
                </a:lnSpc>
              </a:pPr>
              <a:r>
                <a:rPr lang="en-US" sz="1799" spc="70">
                  <a:solidFill>
                    <a:srgbClr val="022949"/>
                  </a:solidFill>
                  <a:latin typeface="TT Interphases"/>
                </a:rPr>
                <a:t>Inclusive Reviews, Appraisals, and Performance,</a:t>
              </a:r>
            </a:p>
            <a:p>
              <a:pPr algn="ctr">
                <a:lnSpc>
                  <a:spcPts val="2519"/>
                </a:lnSpc>
              </a:pPr>
              <a:r>
                <a:rPr lang="en-US" sz="1799" spc="70">
                  <a:solidFill>
                    <a:srgbClr val="022949"/>
                  </a:solidFill>
                  <a:latin typeface="TT Interphases"/>
                </a:rPr>
                <a:t>Continuous Learning,</a:t>
              </a:r>
            </a:p>
            <a:p>
              <a:pPr algn="ctr">
                <a:lnSpc>
                  <a:spcPts val="2519"/>
                </a:lnSpc>
              </a:pPr>
              <a:r>
                <a:rPr lang="en-US" sz="1799" spc="70">
                  <a:solidFill>
                    <a:srgbClr val="022949"/>
                  </a:solidFill>
                  <a:latin typeface="TT Interphases"/>
                </a:rPr>
                <a:t>Accessible Qualifications, and </a:t>
              </a:r>
            </a:p>
            <a:p>
              <a:pPr algn="ctr">
                <a:lnSpc>
                  <a:spcPts val="2519"/>
                </a:lnSpc>
              </a:pPr>
              <a:r>
                <a:rPr lang="en-US" sz="1799" spc="70">
                  <a:solidFill>
                    <a:srgbClr val="022949"/>
                  </a:solidFill>
                  <a:latin typeface="TT Interphases"/>
                </a:rPr>
                <a:t>Neurodivergent Leadership.</a:t>
              </a:r>
            </a:p>
          </p:txBody>
        </p:sp>
      </p:grpSp>
      <p:grpSp>
        <p:nvGrpSpPr>
          <p:cNvPr id="29" name="Group 29"/>
          <p:cNvGrpSpPr/>
          <p:nvPr/>
        </p:nvGrpSpPr>
        <p:grpSpPr>
          <a:xfrm>
            <a:off x="13286595" y="3566048"/>
            <a:ext cx="2065621" cy="887099"/>
            <a:chOff x="0" y="0"/>
            <a:chExt cx="508439" cy="218354"/>
          </a:xfrm>
        </p:grpSpPr>
        <p:sp>
          <p:nvSpPr>
            <p:cNvPr id="30" name="Freeform 30"/>
            <p:cNvSpPr/>
            <p:nvPr/>
          </p:nvSpPr>
          <p:spPr>
            <a:xfrm>
              <a:off x="0" y="0"/>
              <a:ext cx="508439" cy="218354"/>
            </a:xfrm>
            <a:custGeom>
              <a:avLst/>
              <a:gdLst/>
              <a:ahLst/>
              <a:cxnLst/>
              <a:rect l="l" t="t" r="r" b="b"/>
              <a:pathLst>
                <a:path w="508439" h="218354">
                  <a:moveTo>
                    <a:pt x="109177" y="0"/>
                  </a:moveTo>
                  <a:lnTo>
                    <a:pt x="399262" y="0"/>
                  </a:lnTo>
                  <a:cubicBezTo>
                    <a:pt x="428218" y="0"/>
                    <a:pt x="455987" y="11503"/>
                    <a:pt x="476462" y="31977"/>
                  </a:cubicBezTo>
                  <a:cubicBezTo>
                    <a:pt x="496936" y="52452"/>
                    <a:pt x="508439" y="80221"/>
                    <a:pt x="508439" y="109177"/>
                  </a:cubicBezTo>
                  <a:lnTo>
                    <a:pt x="508439" y="109177"/>
                  </a:lnTo>
                  <a:cubicBezTo>
                    <a:pt x="508439" y="169473"/>
                    <a:pt x="459559" y="218354"/>
                    <a:pt x="399262" y="218354"/>
                  </a:cubicBezTo>
                  <a:lnTo>
                    <a:pt x="109177" y="218354"/>
                  </a:lnTo>
                  <a:cubicBezTo>
                    <a:pt x="48880" y="218354"/>
                    <a:pt x="0" y="169473"/>
                    <a:pt x="0" y="109177"/>
                  </a:cubicBezTo>
                  <a:lnTo>
                    <a:pt x="0" y="109177"/>
                  </a:lnTo>
                  <a:cubicBezTo>
                    <a:pt x="0" y="48880"/>
                    <a:pt x="48880" y="0"/>
                    <a:pt x="109177" y="0"/>
                  </a:cubicBezTo>
                  <a:close/>
                </a:path>
              </a:pathLst>
            </a:custGeom>
            <a:solidFill>
              <a:srgbClr val="2CAAE2"/>
            </a:solidFill>
          </p:spPr>
          <p:txBody>
            <a:bodyPr/>
            <a:lstStyle/>
            <a:p>
              <a:endParaRPr lang="en-GB"/>
            </a:p>
          </p:txBody>
        </p:sp>
        <p:sp>
          <p:nvSpPr>
            <p:cNvPr id="31" name="TextBox 31"/>
            <p:cNvSpPr txBox="1"/>
            <p:nvPr/>
          </p:nvSpPr>
          <p:spPr>
            <a:xfrm>
              <a:off x="0" y="-38100"/>
              <a:ext cx="508439" cy="256454"/>
            </a:xfrm>
            <a:prstGeom prst="rect">
              <a:avLst/>
            </a:prstGeom>
          </p:spPr>
          <p:txBody>
            <a:bodyPr lIns="67235" tIns="67235" rIns="67235" bIns="67235" rtlCol="0" anchor="ctr"/>
            <a:lstStyle/>
            <a:p>
              <a:pPr algn="ctr">
                <a:lnSpc>
                  <a:spcPts val="2519"/>
                </a:lnSpc>
              </a:pPr>
              <a:r>
                <a:rPr lang="en-US" sz="1799" spc="70">
                  <a:solidFill>
                    <a:srgbClr val="000000"/>
                  </a:solidFill>
                  <a:latin typeface="TT Interphases"/>
                </a:rPr>
                <a:t>Inclusive Leadership</a:t>
              </a:r>
            </a:p>
          </p:txBody>
        </p:sp>
      </p:grpSp>
      <p:sp>
        <p:nvSpPr>
          <p:cNvPr id="32" name="TextBox 32"/>
          <p:cNvSpPr txBox="1"/>
          <p:nvPr/>
        </p:nvSpPr>
        <p:spPr>
          <a:xfrm>
            <a:off x="561638" y="1247642"/>
            <a:ext cx="16697662" cy="596064"/>
          </a:xfrm>
          <a:prstGeom prst="rect">
            <a:avLst/>
          </a:prstGeom>
        </p:spPr>
        <p:txBody>
          <a:bodyPr lIns="0" tIns="0" rIns="0" bIns="0" rtlCol="0" anchor="t">
            <a:spAutoFit/>
          </a:bodyPr>
          <a:lstStyle/>
          <a:p>
            <a:pPr algn="l">
              <a:lnSpc>
                <a:spcPts val="4942"/>
              </a:lnSpc>
            </a:pPr>
            <a:r>
              <a:rPr lang="en-US" sz="3530">
                <a:solidFill>
                  <a:srgbClr val="022949"/>
                </a:solidFill>
                <a:latin typeface="TT Interphases Bold"/>
              </a:rPr>
              <a:t>Individual Moments that Matter - Developing Neuroinclusive Workspaces</a:t>
            </a:r>
          </a:p>
        </p:txBody>
      </p:sp>
      <p:grpSp>
        <p:nvGrpSpPr>
          <p:cNvPr id="33" name="Group 33"/>
          <p:cNvGrpSpPr/>
          <p:nvPr/>
        </p:nvGrpSpPr>
        <p:grpSpPr>
          <a:xfrm>
            <a:off x="4206933" y="3367705"/>
            <a:ext cx="2501472" cy="1256574"/>
            <a:chOff x="0" y="0"/>
            <a:chExt cx="508439" cy="255406"/>
          </a:xfrm>
        </p:grpSpPr>
        <p:sp>
          <p:nvSpPr>
            <p:cNvPr id="34" name="Freeform 34"/>
            <p:cNvSpPr/>
            <p:nvPr/>
          </p:nvSpPr>
          <p:spPr>
            <a:xfrm>
              <a:off x="0" y="0"/>
              <a:ext cx="508439" cy="255406"/>
            </a:xfrm>
            <a:custGeom>
              <a:avLst/>
              <a:gdLst/>
              <a:ahLst/>
              <a:cxnLst/>
              <a:rect l="l" t="t" r="r" b="b"/>
              <a:pathLst>
                <a:path w="508439" h="255406">
                  <a:moveTo>
                    <a:pt x="127703" y="0"/>
                  </a:moveTo>
                  <a:lnTo>
                    <a:pt x="380736" y="0"/>
                  </a:lnTo>
                  <a:cubicBezTo>
                    <a:pt x="414605" y="0"/>
                    <a:pt x="447087" y="13454"/>
                    <a:pt x="471036" y="37403"/>
                  </a:cubicBezTo>
                  <a:cubicBezTo>
                    <a:pt x="494985" y="61352"/>
                    <a:pt x="508439" y="93834"/>
                    <a:pt x="508439" y="127703"/>
                  </a:cubicBezTo>
                  <a:lnTo>
                    <a:pt x="508439" y="127703"/>
                  </a:lnTo>
                  <a:cubicBezTo>
                    <a:pt x="508439" y="198232"/>
                    <a:pt x="451264" y="255406"/>
                    <a:pt x="380736" y="255406"/>
                  </a:cubicBezTo>
                  <a:lnTo>
                    <a:pt x="127703" y="255406"/>
                  </a:lnTo>
                  <a:cubicBezTo>
                    <a:pt x="93834" y="255406"/>
                    <a:pt x="61352" y="241952"/>
                    <a:pt x="37403" y="218003"/>
                  </a:cubicBezTo>
                  <a:cubicBezTo>
                    <a:pt x="13454" y="194054"/>
                    <a:pt x="0" y="161572"/>
                    <a:pt x="0" y="127703"/>
                  </a:cubicBezTo>
                  <a:lnTo>
                    <a:pt x="0" y="127703"/>
                  </a:lnTo>
                  <a:cubicBezTo>
                    <a:pt x="0" y="93834"/>
                    <a:pt x="13454" y="61352"/>
                    <a:pt x="37403" y="37403"/>
                  </a:cubicBezTo>
                  <a:cubicBezTo>
                    <a:pt x="61352" y="13454"/>
                    <a:pt x="93834" y="0"/>
                    <a:pt x="127703" y="0"/>
                  </a:cubicBezTo>
                  <a:close/>
                </a:path>
              </a:pathLst>
            </a:custGeom>
            <a:solidFill>
              <a:srgbClr val="022949"/>
            </a:solidFill>
          </p:spPr>
          <p:txBody>
            <a:bodyPr/>
            <a:lstStyle/>
            <a:p>
              <a:endParaRPr lang="en-GB"/>
            </a:p>
          </p:txBody>
        </p:sp>
        <p:sp>
          <p:nvSpPr>
            <p:cNvPr id="35" name="TextBox 35"/>
            <p:cNvSpPr txBox="1"/>
            <p:nvPr/>
          </p:nvSpPr>
          <p:spPr>
            <a:xfrm>
              <a:off x="0" y="-38100"/>
              <a:ext cx="508439" cy="293506"/>
            </a:xfrm>
            <a:prstGeom prst="rect">
              <a:avLst/>
            </a:prstGeom>
          </p:spPr>
          <p:txBody>
            <a:bodyPr lIns="67235" tIns="67235" rIns="67235" bIns="67235" rtlCol="0" anchor="ctr"/>
            <a:lstStyle/>
            <a:p>
              <a:pPr algn="ctr">
                <a:lnSpc>
                  <a:spcPts val="2519"/>
                </a:lnSpc>
              </a:pPr>
              <a:r>
                <a:rPr lang="en-US" sz="1799" spc="70">
                  <a:solidFill>
                    <a:srgbClr val="FBDF24"/>
                  </a:solidFill>
                  <a:latin typeface="TT Interphases"/>
                </a:rPr>
                <a:t>Inclusive</a:t>
              </a:r>
            </a:p>
            <a:p>
              <a:pPr algn="ctr">
                <a:lnSpc>
                  <a:spcPts val="2519"/>
                </a:lnSpc>
              </a:pPr>
              <a:r>
                <a:rPr lang="en-US" sz="1799" spc="70">
                  <a:solidFill>
                    <a:srgbClr val="FBDF24"/>
                  </a:solidFill>
                  <a:latin typeface="TT Interphases"/>
                </a:rPr>
                <a:t> Recruiting</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04976" y="2003089"/>
            <a:ext cx="4827595" cy="2933955"/>
            <a:chOff x="0" y="0"/>
            <a:chExt cx="1174196" cy="713614"/>
          </a:xfrm>
        </p:grpSpPr>
        <p:sp>
          <p:nvSpPr>
            <p:cNvPr id="3" name="Freeform 3"/>
            <p:cNvSpPr/>
            <p:nvPr/>
          </p:nvSpPr>
          <p:spPr>
            <a:xfrm>
              <a:off x="0" y="0"/>
              <a:ext cx="1174196" cy="713614"/>
            </a:xfrm>
            <a:custGeom>
              <a:avLst/>
              <a:gdLst/>
              <a:ahLst/>
              <a:cxnLst/>
              <a:rect l="l" t="t" r="r" b="b"/>
              <a:pathLst>
                <a:path w="1174196" h="713614">
                  <a:moveTo>
                    <a:pt x="59336" y="0"/>
                  </a:moveTo>
                  <a:lnTo>
                    <a:pt x="1114860" y="0"/>
                  </a:lnTo>
                  <a:cubicBezTo>
                    <a:pt x="1147630" y="0"/>
                    <a:pt x="1174196" y="26566"/>
                    <a:pt x="1174196" y="59336"/>
                  </a:cubicBezTo>
                  <a:lnTo>
                    <a:pt x="1174196" y="654278"/>
                  </a:lnTo>
                  <a:cubicBezTo>
                    <a:pt x="1174196" y="687048"/>
                    <a:pt x="1147630" y="713614"/>
                    <a:pt x="1114860" y="713614"/>
                  </a:cubicBezTo>
                  <a:lnTo>
                    <a:pt x="59336" y="713614"/>
                  </a:lnTo>
                  <a:cubicBezTo>
                    <a:pt x="43599" y="713614"/>
                    <a:pt x="28507" y="707362"/>
                    <a:pt x="17379" y="696235"/>
                  </a:cubicBezTo>
                  <a:cubicBezTo>
                    <a:pt x="6251" y="685107"/>
                    <a:pt x="0" y="670015"/>
                    <a:pt x="0" y="654278"/>
                  </a:cubicBezTo>
                  <a:lnTo>
                    <a:pt x="0" y="59336"/>
                  </a:lnTo>
                  <a:cubicBezTo>
                    <a:pt x="0" y="26566"/>
                    <a:pt x="26566" y="0"/>
                    <a:pt x="59336" y="0"/>
                  </a:cubicBezTo>
                  <a:close/>
                </a:path>
              </a:pathLst>
            </a:custGeom>
            <a:solidFill>
              <a:srgbClr val="F8ECCB"/>
            </a:solidFill>
            <a:ln w="19050" cap="rnd">
              <a:solidFill>
                <a:srgbClr val="E4BB42"/>
              </a:solidFill>
              <a:prstDash val="solid"/>
              <a:round/>
            </a:ln>
          </p:spPr>
          <p:txBody>
            <a:bodyPr/>
            <a:lstStyle/>
            <a:p>
              <a:endParaRPr lang="en-GB"/>
            </a:p>
          </p:txBody>
        </p:sp>
        <p:sp>
          <p:nvSpPr>
            <p:cNvPr id="4" name="TextBox 4"/>
            <p:cNvSpPr txBox="1"/>
            <p:nvPr/>
          </p:nvSpPr>
          <p:spPr>
            <a:xfrm>
              <a:off x="0" y="-19050"/>
              <a:ext cx="1174196" cy="732664"/>
            </a:xfrm>
            <a:prstGeom prst="rect">
              <a:avLst/>
            </a:prstGeom>
          </p:spPr>
          <p:txBody>
            <a:bodyPr lIns="44675" tIns="44675" rIns="44675" bIns="44675" rtlCol="0" anchor="ctr"/>
            <a:lstStyle/>
            <a:p>
              <a:pPr algn="ctr">
                <a:lnSpc>
                  <a:spcPts val="1679"/>
                </a:lnSpc>
              </a:pPr>
              <a:endParaRPr/>
            </a:p>
          </p:txBody>
        </p:sp>
      </p:grpSp>
      <p:grpSp>
        <p:nvGrpSpPr>
          <p:cNvPr id="5" name="Group 5"/>
          <p:cNvGrpSpPr/>
          <p:nvPr/>
        </p:nvGrpSpPr>
        <p:grpSpPr>
          <a:xfrm>
            <a:off x="2404976" y="6548749"/>
            <a:ext cx="4827595" cy="2933955"/>
            <a:chOff x="0" y="0"/>
            <a:chExt cx="1174196" cy="713614"/>
          </a:xfrm>
        </p:grpSpPr>
        <p:sp>
          <p:nvSpPr>
            <p:cNvPr id="6" name="Freeform 6"/>
            <p:cNvSpPr/>
            <p:nvPr/>
          </p:nvSpPr>
          <p:spPr>
            <a:xfrm>
              <a:off x="0" y="0"/>
              <a:ext cx="1174196" cy="713614"/>
            </a:xfrm>
            <a:custGeom>
              <a:avLst/>
              <a:gdLst/>
              <a:ahLst/>
              <a:cxnLst/>
              <a:rect l="l" t="t" r="r" b="b"/>
              <a:pathLst>
                <a:path w="1174196" h="713614">
                  <a:moveTo>
                    <a:pt x="59336" y="0"/>
                  </a:moveTo>
                  <a:lnTo>
                    <a:pt x="1114860" y="0"/>
                  </a:lnTo>
                  <a:cubicBezTo>
                    <a:pt x="1147630" y="0"/>
                    <a:pt x="1174196" y="26566"/>
                    <a:pt x="1174196" y="59336"/>
                  </a:cubicBezTo>
                  <a:lnTo>
                    <a:pt x="1174196" y="654278"/>
                  </a:lnTo>
                  <a:cubicBezTo>
                    <a:pt x="1174196" y="687048"/>
                    <a:pt x="1147630" y="713614"/>
                    <a:pt x="1114860" y="713614"/>
                  </a:cubicBezTo>
                  <a:lnTo>
                    <a:pt x="59336" y="713614"/>
                  </a:lnTo>
                  <a:cubicBezTo>
                    <a:pt x="43599" y="713614"/>
                    <a:pt x="28507" y="707362"/>
                    <a:pt x="17379" y="696235"/>
                  </a:cubicBezTo>
                  <a:cubicBezTo>
                    <a:pt x="6251" y="685107"/>
                    <a:pt x="0" y="670015"/>
                    <a:pt x="0" y="654278"/>
                  </a:cubicBezTo>
                  <a:lnTo>
                    <a:pt x="0" y="59336"/>
                  </a:lnTo>
                  <a:cubicBezTo>
                    <a:pt x="0" y="26566"/>
                    <a:pt x="26566" y="0"/>
                    <a:pt x="59336" y="0"/>
                  </a:cubicBezTo>
                  <a:close/>
                </a:path>
              </a:pathLst>
            </a:custGeom>
            <a:solidFill>
              <a:srgbClr val="F8ECCB"/>
            </a:solidFill>
            <a:ln w="19050" cap="rnd">
              <a:solidFill>
                <a:srgbClr val="2CAAE2"/>
              </a:solidFill>
              <a:prstDash val="solid"/>
              <a:round/>
            </a:ln>
          </p:spPr>
          <p:txBody>
            <a:bodyPr/>
            <a:lstStyle/>
            <a:p>
              <a:endParaRPr lang="en-GB"/>
            </a:p>
          </p:txBody>
        </p:sp>
        <p:sp>
          <p:nvSpPr>
            <p:cNvPr id="7" name="TextBox 7"/>
            <p:cNvSpPr txBox="1"/>
            <p:nvPr/>
          </p:nvSpPr>
          <p:spPr>
            <a:xfrm>
              <a:off x="0" y="-19050"/>
              <a:ext cx="1174196" cy="732664"/>
            </a:xfrm>
            <a:prstGeom prst="rect">
              <a:avLst/>
            </a:prstGeom>
          </p:spPr>
          <p:txBody>
            <a:bodyPr lIns="44675" tIns="44675" rIns="44675" bIns="44675" rtlCol="0" anchor="ctr"/>
            <a:lstStyle/>
            <a:p>
              <a:pPr algn="ctr">
                <a:lnSpc>
                  <a:spcPts val="1679"/>
                </a:lnSpc>
              </a:pPr>
              <a:endParaRPr/>
            </a:p>
          </p:txBody>
        </p:sp>
      </p:grpSp>
      <p:grpSp>
        <p:nvGrpSpPr>
          <p:cNvPr id="8" name="Group 8"/>
          <p:cNvGrpSpPr/>
          <p:nvPr/>
        </p:nvGrpSpPr>
        <p:grpSpPr>
          <a:xfrm>
            <a:off x="10594053" y="2003089"/>
            <a:ext cx="4827595" cy="2933955"/>
            <a:chOff x="0" y="0"/>
            <a:chExt cx="1174196" cy="713614"/>
          </a:xfrm>
        </p:grpSpPr>
        <p:sp>
          <p:nvSpPr>
            <p:cNvPr id="9" name="Freeform 9"/>
            <p:cNvSpPr/>
            <p:nvPr/>
          </p:nvSpPr>
          <p:spPr>
            <a:xfrm>
              <a:off x="0" y="0"/>
              <a:ext cx="1174196" cy="713614"/>
            </a:xfrm>
            <a:custGeom>
              <a:avLst/>
              <a:gdLst/>
              <a:ahLst/>
              <a:cxnLst/>
              <a:rect l="l" t="t" r="r" b="b"/>
              <a:pathLst>
                <a:path w="1174196" h="713614">
                  <a:moveTo>
                    <a:pt x="59336" y="0"/>
                  </a:moveTo>
                  <a:lnTo>
                    <a:pt x="1114860" y="0"/>
                  </a:lnTo>
                  <a:cubicBezTo>
                    <a:pt x="1147630" y="0"/>
                    <a:pt x="1174196" y="26566"/>
                    <a:pt x="1174196" y="59336"/>
                  </a:cubicBezTo>
                  <a:lnTo>
                    <a:pt x="1174196" y="654278"/>
                  </a:lnTo>
                  <a:cubicBezTo>
                    <a:pt x="1174196" y="687048"/>
                    <a:pt x="1147630" y="713614"/>
                    <a:pt x="1114860" y="713614"/>
                  </a:cubicBezTo>
                  <a:lnTo>
                    <a:pt x="59336" y="713614"/>
                  </a:lnTo>
                  <a:cubicBezTo>
                    <a:pt x="43599" y="713614"/>
                    <a:pt x="28507" y="707362"/>
                    <a:pt x="17379" y="696235"/>
                  </a:cubicBezTo>
                  <a:cubicBezTo>
                    <a:pt x="6251" y="685107"/>
                    <a:pt x="0" y="670015"/>
                    <a:pt x="0" y="654278"/>
                  </a:cubicBezTo>
                  <a:lnTo>
                    <a:pt x="0" y="59336"/>
                  </a:lnTo>
                  <a:cubicBezTo>
                    <a:pt x="0" y="26566"/>
                    <a:pt x="26566" y="0"/>
                    <a:pt x="59336" y="0"/>
                  </a:cubicBezTo>
                  <a:close/>
                </a:path>
              </a:pathLst>
            </a:custGeom>
            <a:solidFill>
              <a:srgbClr val="F8ECCB"/>
            </a:solidFill>
            <a:ln w="19050" cap="rnd">
              <a:solidFill>
                <a:srgbClr val="022949"/>
              </a:solidFill>
              <a:prstDash val="solid"/>
              <a:round/>
            </a:ln>
          </p:spPr>
          <p:txBody>
            <a:bodyPr/>
            <a:lstStyle/>
            <a:p>
              <a:endParaRPr lang="en-GB"/>
            </a:p>
          </p:txBody>
        </p:sp>
        <p:sp>
          <p:nvSpPr>
            <p:cNvPr id="10" name="TextBox 10"/>
            <p:cNvSpPr txBox="1"/>
            <p:nvPr/>
          </p:nvSpPr>
          <p:spPr>
            <a:xfrm>
              <a:off x="0" y="-19050"/>
              <a:ext cx="1174196" cy="732664"/>
            </a:xfrm>
            <a:prstGeom prst="rect">
              <a:avLst/>
            </a:prstGeom>
          </p:spPr>
          <p:txBody>
            <a:bodyPr lIns="44675" tIns="44675" rIns="44675" bIns="44675" rtlCol="0" anchor="ctr"/>
            <a:lstStyle/>
            <a:p>
              <a:pPr algn="ctr">
                <a:lnSpc>
                  <a:spcPts val="1679"/>
                </a:lnSpc>
              </a:pPr>
              <a:endParaRPr/>
            </a:p>
          </p:txBody>
        </p:sp>
      </p:grpSp>
      <p:grpSp>
        <p:nvGrpSpPr>
          <p:cNvPr id="11" name="Group 11"/>
          <p:cNvGrpSpPr/>
          <p:nvPr/>
        </p:nvGrpSpPr>
        <p:grpSpPr>
          <a:xfrm>
            <a:off x="10594053" y="6548749"/>
            <a:ext cx="4827595" cy="2933955"/>
            <a:chOff x="0" y="0"/>
            <a:chExt cx="1174196" cy="713614"/>
          </a:xfrm>
        </p:grpSpPr>
        <p:sp>
          <p:nvSpPr>
            <p:cNvPr id="12" name="Freeform 12"/>
            <p:cNvSpPr/>
            <p:nvPr/>
          </p:nvSpPr>
          <p:spPr>
            <a:xfrm>
              <a:off x="0" y="0"/>
              <a:ext cx="1174196" cy="713614"/>
            </a:xfrm>
            <a:custGeom>
              <a:avLst/>
              <a:gdLst/>
              <a:ahLst/>
              <a:cxnLst/>
              <a:rect l="l" t="t" r="r" b="b"/>
              <a:pathLst>
                <a:path w="1174196" h="713614">
                  <a:moveTo>
                    <a:pt x="59336" y="0"/>
                  </a:moveTo>
                  <a:lnTo>
                    <a:pt x="1114860" y="0"/>
                  </a:lnTo>
                  <a:cubicBezTo>
                    <a:pt x="1147630" y="0"/>
                    <a:pt x="1174196" y="26566"/>
                    <a:pt x="1174196" y="59336"/>
                  </a:cubicBezTo>
                  <a:lnTo>
                    <a:pt x="1174196" y="654278"/>
                  </a:lnTo>
                  <a:cubicBezTo>
                    <a:pt x="1174196" y="687048"/>
                    <a:pt x="1147630" y="713614"/>
                    <a:pt x="1114860" y="713614"/>
                  </a:cubicBezTo>
                  <a:lnTo>
                    <a:pt x="59336" y="713614"/>
                  </a:lnTo>
                  <a:cubicBezTo>
                    <a:pt x="43599" y="713614"/>
                    <a:pt x="28507" y="707362"/>
                    <a:pt x="17379" y="696235"/>
                  </a:cubicBezTo>
                  <a:cubicBezTo>
                    <a:pt x="6251" y="685107"/>
                    <a:pt x="0" y="670015"/>
                    <a:pt x="0" y="654278"/>
                  </a:cubicBezTo>
                  <a:lnTo>
                    <a:pt x="0" y="59336"/>
                  </a:lnTo>
                  <a:cubicBezTo>
                    <a:pt x="0" y="26566"/>
                    <a:pt x="26566" y="0"/>
                    <a:pt x="59336" y="0"/>
                  </a:cubicBezTo>
                  <a:close/>
                </a:path>
              </a:pathLst>
            </a:custGeom>
            <a:solidFill>
              <a:srgbClr val="F8ECCB"/>
            </a:solidFill>
            <a:ln w="19050" cap="rnd">
              <a:solidFill>
                <a:srgbClr val="FBDF24"/>
              </a:solidFill>
              <a:prstDash val="solid"/>
              <a:round/>
            </a:ln>
          </p:spPr>
          <p:txBody>
            <a:bodyPr/>
            <a:lstStyle/>
            <a:p>
              <a:endParaRPr lang="en-GB"/>
            </a:p>
          </p:txBody>
        </p:sp>
        <p:sp>
          <p:nvSpPr>
            <p:cNvPr id="13" name="TextBox 13"/>
            <p:cNvSpPr txBox="1"/>
            <p:nvPr/>
          </p:nvSpPr>
          <p:spPr>
            <a:xfrm>
              <a:off x="0" y="-19050"/>
              <a:ext cx="1174196" cy="732664"/>
            </a:xfrm>
            <a:prstGeom prst="rect">
              <a:avLst/>
            </a:prstGeom>
          </p:spPr>
          <p:txBody>
            <a:bodyPr lIns="44675" tIns="44675" rIns="44675" bIns="44675" rtlCol="0" anchor="ctr"/>
            <a:lstStyle/>
            <a:p>
              <a:pPr algn="ctr">
                <a:lnSpc>
                  <a:spcPts val="1679"/>
                </a:lnSpc>
              </a:pPr>
              <a:endParaRPr/>
            </a:p>
          </p:txBody>
        </p:sp>
      </p:grpSp>
      <p:sp>
        <p:nvSpPr>
          <p:cNvPr id="14" name="Freeform 14"/>
          <p:cNvSpPr/>
          <p:nvPr/>
        </p:nvSpPr>
        <p:spPr>
          <a:xfrm>
            <a:off x="6165329" y="3288887"/>
            <a:ext cx="4928081" cy="4928081"/>
          </a:xfrm>
          <a:custGeom>
            <a:avLst/>
            <a:gdLst/>
            <a:ahLst/>
            <a:cxnLst/>
            <a:rect l="l" t="t" r="r" b="b"/>
            <a:pathLst>
              <a:path w="4928081" h="4928081">
                <a:moveTo>
                  <a:pt x="0" y="0"/>
                </a:moveTo>
                <a:lnTo>
                  <a:pt x="4928081" y="0"/>
                </a:lnTo>
                <a:lnTo>
                  <a:pt x="4928081" y="4928081"/>
                </a:lnTo>
                <a:lnTo>
                  <a:pt x="0" y="49280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5" name="TextBox 15"/>
          <p:cNvSpPr txBox="1"/>
          <p:nvPr/>
        </p:nvSpPr>
        <p:spPr>
          <a:xfrm>
            <a:off x="2680856" y="2189652"/>
            <a:ext cx="4275835" cy="2378890"/>
          </a:xfrm>
          <a:prstGeom prst="rect">
            <a:avLst/>
          </a:prstGeom>
        </p:spPr>
        <p:txBody>
          <a:bodyPr lIns="0" tIns="0" rIns="0" bIns="0" rtlCol="0" anchor="t">
            <a:spAutoFit/>
          </a:bodyPr>
          <a:lstStyle/>
          <a:p>
            <a:pPr algn="l">
              <a:lnSpc>
                <a:spcPts val="2737"/>
              </a:lnSpc>
            </a:pPr>
            <a:r>
              <a:rPr lang="en-US" sz="1955">
                <a:solidFill>
                  <a:srgbClr val="022949"/>
                </a:solidFill>
                <a:latin typeface="TT Interphases Bold"/>
              </a:rPr>
              <a:t>Building Belief </a:t>
            </a:r>
            <a:r>
              <a:rPr lang="en-US" sz="1955">
                <a:solidFill>
                  <a:srgbClr val="022949"/>
                </a:solidFill>
                <a:latin typeface="TT Interphases"/>
              </a:rPr>
              <a:t>in the benefits of neuroinclusion.  Broadening the belief within of the talent match with neurodivergent people, and that there is business advantage in measures to attract, develop and retain those people.</a:t>
            </a:r>
          </a:p>
        </p:txBody>
      </p:sp>
      <p:sp>
        <p:nvSpPr>
          <p:cNvPr id="16" name="TextBox 16"/>
          <p:cNvSpPr txBox="1"/>
          <p:nvPr/>
        </p:nvSpPr>
        <p:spPr>
          <a:xfrm>
            <a:off x="10856617" y="2370832"/>
            <a:ext cx="4289152" cy="2037395"/>
          </a:xfrm>
          <a:prstGeom prst="rect">
            <a:avLst/>
          </a:prstGeom>
        </p:spPr>
        <p:txBody>
          <a:bodyPr lIns="0" tIns="0" rIns="0" bIns="0" rtlCol="0" anchor="t">
            <a:spAutoFit/>
          </a:bodyPr>
          <a:lstStyle/>
          <a:p>
            <a:pPr algn="l">
              <a:lnSpc>
                <a:spcPts val="2737"/>
              </a:lnSpc>
            </a:pPr>
            <a:r>
              <a:rPr lang="en-US" sz="1955">
                <a:solidFill>
                  <a:srgbClr val="022949"/>
                </a:solidFill>
                <a:latin typeface="TT Interphases Bold"/>
              </a:rPr>
              <a:t>Developing Neuroinclusive Workspaces.</a:t>
            </a:r>
            <a:r>
              <a:rPr lang="en-US" sz="1955">
                <a:solidFill>
                  <a:srgbClr val="022949"/>
                </a:solidFill>
                <a:latin typeface="TT Interphases"/>
              </a:rPr>
              <a:t>  Creating safe spaces to foster the wellbeing and belonging of ND individuals within the industry, and to generate insights for change </a:t>
            </a:r>
          </a:p>
          <a:p>
            <a:pPr algn="l">
              <a:lnSpc>
                <a:spcPts val="2737"/>
              </a:lnSpc>
            </a:pPr>
            <a:r>
              <a:rPr lang="en-US" sz="1955">
                <a:solidFill>
                  <a:srgbClr val="022949"/>
                </a:solidFill>
                <a:latin typeface="TT Interphases"/>
              </a:rPr>
              <a:t>   based on their experiences.</a:t>
            </a:r>
          </a:p>
        </p:txBody>
      </p:sp>
      <p:sp>
        <p:nvSpPr>
          <p:cNvPr id="17" name="TextBox 17"/>
          <p:cNvSpPr txBox="1"/>
          <p:nvPr/>
        </p:nvSpPr>
        <p:spPr>
          <a:xfrm>
            <a:off x="10869934" y="6735313"/>
            <a:ext cx="4275835" cy="2378890"/>
          </a:xfrm>
          <a:prstGeom prst="rect">
            <a:avLst/>
          </a:prstGeom>
        </p:spPr>
        <p:txBody>
          <a:bodyPr lIns="0" tIns="0" rIns="0" bIns="0" rtlCol="0" anchor="t">
            <a:spAutoFit/>
          </a:bodyPr>
          <a:lstStyle/>
          <a:p>
            <a:pPr algn="l">
              <a:lnSpc>
                <a:spcPts val="2737"/>
              </a:lnSpc>
            </a:pPr>
            <a:r>
              <a:rPr lang="en-US" sz="1955">
                <a:solidFill>
                  <a:srgbClr val="022949"/>
                </a:solidFill>
                <a:latin typeface="TT Interphases Bold"/>
              </a:rPr>
              <a:t>Growing Talent Streams.</a:t>
            </a:r>
            <a:r>
              <a:rPr lang="en-US" sz="1955">
                <a:solidFill>
                  <a:srgbClr val="022949"/>
                </a:solidFill>
                <a:latin typeface="TT Interphases"/>
              </a:rPr>
              <a:t>  </a:t>
            </a:r>
          </a:p>
          <a:p>
            <a:pPr algn="l">
              <a:lnSpc>
                <a:spcPts val="2737"/>
              </a:lnSpc>
            </a:pPr>
            <a:r>
              <a:rPr lang="en-US" sz="1955">
                <a:solidFill>
                  <a:srgbClr val="022949"/>
                </a:solidFill>
                <a:latin typeface="TT Interphases"/>
              </a:rPr>
              <a:t>Designing and enabling ways for businesses and neurodivergent individuals to find one another through making existing talent pipelines more neuroinclusive and by creating new ones.</a:t>
            </a:r>
          </a:p>
        </p:txBody>
      </p:sp>
      <p:sp>
        <p:nvSpPr>
          <p:cNvPr id="18" name="TextBox 18"/>
          <p:cNvSpPr txBox="1"/>
          <p:nvPr/>
        </p:nvSpPr>
        <p:spPr>
          <a:xfrm>
            <a:off x="510224" y="439266"/>
            <a:ext cx="16749076" cy="694370"/>
          </a:xfrm>
          <a:prstGeom prst="rect">
            <a:avLst/>
          </a:prstGeom>
        </p:spPr>
        <p:txBody>
          <a:bodyPr lIns="0" tIns="0" rIns="0" bIns="0" rtlCol="0" anchor="t">
            <a:spAutoFit/>
          </a:bodyPr>
          <a:lstStyle/>
          <a:p>
            <a:pPr algn="l">
              <a:lnSpc>
                <a:spcPts val="5315"/>
              </a:lnSpc>
            </a:pPr>
            <a:r>
              <a:rPr lang="en-US" sz="5111">
                <a:solidFill>
                  <a:srgbClr val="022949"/>
                </a:solidFill>
                <a:latin typeface="TT Interphases Bold"/>
              </a:rPr>
              <a:t>An Industry Moving Forward - The GAIN Strategy</a:t>
            </a:r>
          </a:p>
        </p:txBody>
      </p:sp>
      <p:sp>
        <p:nvSpPr>
          <p:cNvPr id="19" name="TextBox 19"/>
          <p:cNvSpPr txBox="1"/>
          <p:nvPr/>
        </p:nvSpPr>
        <p:spPr>
          <a:xfrm>
            <a:off x="511128" y="1166247"/>
            <a:ext cx="14910521" cy="621450"/>
          </a:xfrm>
          <a:prstGeom prst="rect">
            <a:avLst/>
          </a:prstGeom>
        </p:spPr>
        <p:txBody>
          <a:bodyPr lIns="0" tIns="0" rIns="0" bIns="0" rtlCol="0" anchor="t">
            <a:spAutoFit/>
          </a:bodyPr>
          <a:lstStyle/>
          <a:p>
            <a:pPr algn="l">
              <a:lnSpc>
                <a:spcPts val="5117"/>
              </a:lnSpc>
            </a:pPr>
            <a:r>
              <a:rPr lang="en-US" sz="3655">
                <a:solidFill>
                  <a:srgbClr val="022949"/>
                </a:solidFill>
                <a:latin typeface="TT Interphases Bold"/>
              </a:rPr>
              <a:t>A Focused Approach</a:t>
            </a:r>
          </a:p>
        </p:txBody>
      </p:sp>
      <p:sp>
        <p:nvSpPr>
          <p:cNvPr id="20" name="TextBox 20"/>
          <p:cNvSpPr txBox="1"/>
          <p:nvPr/>
        </p:nvSpPr>
        <p:spPr>
          <a:xfrm>
            <a:off x="2680856" y="6804161"/>
            <a:ext cx="4289152" cy="2378890"/>
          </a:xfrm>
          <a:prstGeom prst="rect">
            <a:avLst/>
          </a:prstGeom>
        </p:spPr>
        <p:txBody>
          <a:bodyPr lIns="0" tIns="0" rIns="0" bIns="0" rtlCol="0" anchor="t">
            <a:spAutoFit/>
          </a:bodyPr>
          <a:lstStyle/>
          <a:p>
            <a:pPr algn="l">
              <a:lnSpc>
                <a:spcPts val="2737"/>
              </a:lnSpc>
            </a:pPr>
            <a:r>
              <a:rPr lang="en-US" sz="1955">
                <a:solidFill>
                  <a:srgbClr val="022949"/>
                </a:solidFill>
                <a:latin typeface="TT Interphases Bold"/>
              </a:rPr>
              <a:t>Harnessing Expertise.</a:t>
            </a:r>
            <a:r>
              <a:rPr lang="en-US" sz="1955">
                <a:solidFill>
                  <a:srgbClr val="022949"/>
                </a:solidFill>
                <a:latin typeface="TT Interphases"/>
              </a:rPr>
              <a:t>  </a:t>
            </a:r>
          </a:p>
          <a:p>
            <a:pPr algn="l">
              <a:lnSpc>
                <a:spcPts val="2737"/>
              </a:lnSpc>
            </a:pPr>
            <a:r>
              <a:rPr lang="en-US" sz="1955">
                <a:solidFill>
                  <a:srgbClr val="022949"/>
                </a:solidFill>
                <a:latin typeface="TT Interphases"/>
              </a:rPr>
              <a:t>Harnessing and showcasing expertise from among specialist service providers, as part of a collaborative approach with our members, as well as the expertise and insight of our community.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50680" y="14801601"/>
            <a:ext cx="637912" cy="651762"/>
          </a:xfrm>
          <a:custGeom>
            <a:avLst/>
            <a:gdLst/>
            <a:ahLst/>
            <a:cxnLst/>
            <a:rect l="l" t="t" r="r" b="b"/>
            <a:pathLst>
              <a:path w="637912" h="651762">
                <a:moveTo>
                  <a:pt x="0" y="0"/>
                </a:moveTo>
                <a:lnTo>
                  <a:pt x="637912" y="0"/>
                </a:lnTo>
                <a:lnTo>
                  <a:pt x="637912" y="651762"/>
                </a:lnTo>
                <a:lnTo>
                  <a:pt x="0" y="651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9045130" y="4655234"/>
            <a:ext cx="2080161" cy="2080161"/>
          </a:xfrm>
          <a:custGeom>
            <a:avLst/>
            <a:gdLst/>
            <a:ahLst/>
            <a:cxnLst/>
            <a:rect l="l" t="t" r="r" b="b"/>
            <a:pathLst>
              <a:path w="2080161" h="2080161">
                <a:moveTo>
                  <a:pt x="0" y="0"/>
                </a:moveTo>
                <a:lnTo>
                  <a:pt x="2080160" y="0"/>
                </a:lnTo>
                <a:lnTo>
                  <a:pt x="2080160" y="2080160"/>
                </a:lnTo>
                <a:lnTo>
                  <a:pt x="0" y="2080160"/>
                </a:lnTo>
                <a:lnTo>
                  <a:pt x="0" y="0"/>
                </a:lnTo>
                <a:close/>
              </a:path>
            </a:pathLst>
          </a:custGeom>
          <a:blipFill>
            <a:blip r:embed="rId4"/>
            <a:stretch>
              <a:fillRect/>
            </a:stretch>
          </a:blipFill>
        </p:spPr>
        <p:txBody>
          <a:bodyPr/>
          <a:lstStyle/>
          <a:p>
            <a:endParaRPr lang="en-GB"/>
          </a:p>
        </p:txBody>
      </p:sp>
      <p:sp>
        <p:nvSpPr>
          <p:cNvPr id="4" name="Freeform 4"/>
          <p:cNvSpPr/>
          <p:nvPr/>
        </p:nvSpPr>
        <p:spPr>
          <a:xfrm>
            <a:off x="1906400" y="8213353"/>
            <a:ext cx="3782674" cy="2844571"/>
          </a:xfrm>
          <a:custGeom>
            <a:avLst/>
            <a:gdLst/>
            <a:ahLst/>
            <a:cxnLst/>
            <a:rect l="l" t="t" r="r" b="b"/>
            <a:pathLst>
              <a:path w="3782674" h="2844571">
                <a:moveTo>
                  <a:pt x="0" y="0"/>
                </a:moveTo>
                <a:lnTo>
                  <a:pt x="3782675" y="0"/>
                </a:lnTo>
                <a:lnTo>
                  <a:pt x="3782675" y="2844571"/>
                </a:lnTo>
                <a:lnTo>
                  <a:pt x="0" y="2844571"/>
                </a:lnTo>
                <a:lnTo>
                  <a:pt x="0" y="0"/>
                </a:lnTo>
                <a:close/>
              </a:path>
            </a:pathLst>
          </a:custGeom>
          <a:blipFill>
            <a:blip r:embed="rId5"/>
            <a:stretch>
              <a:fillRect/>
            </a:stretch>
          </a:blipFill>
        </p:spPr>
        <p:txBody>
          <a:bodyPr/>
          <a:lstStyle/>
          <a:p>
            <a:endParaRPr lang="en-GB"/>
          </a:p>
        </p:txBody>
      </p:sp>
      <p:grpSp>
        <p:nvGrpSpPr>
          <p:cNvPr id="5" name="Group 5"/>
          <p:cNvGrpSpPr/>
          <p:nvPr/>
        </p:nvGrpSpPr>
        <p:grpSpPr>
          <a:xfrm>
            <a:off x="2238927" y="7744920"/>
            <a:ext cx="1357547" cy="1048371"/>
            <a:chOff x="0" y="0"/>
            <a:chExt cx="357543" cy="276114"/>
          </a:xfrm>
        </p:grpSpPr>
        <p:sp>
          <p:nvSpPr>
            <p:cNvPr id="6" name="Freeform 6"/>
            <p:cNvSpPr/>
            <p:nvPr/>
          </p:nvSpPr>
          <p:spPr>
            <a:xfrm>
              <a:off x="0" y="0"/>
              <a:ext cx="357543" cy="276114"/>
            </a:xfrm>
            <a:custGeom>
              <a:avLst/>
              <a:gdLst/>
              <a:ahLst/>
              <a:cxnLst/>
              <a:rect l="l" t="t" r="r" b="b"/>
              <a:pathLst>
                <a:path w="357543" h="276114">
                  <a:moveTo>
                    <a:pt x="0" y="0"/>
                  </a:moveTo>
                  <a:lnTo>
                    <a:pt x="357543" y="0"/>
                  </a:lnTo>
                  <a:lnTo>
                    <a:pt x="357543" y="276114"/>
                  </a:lnTo>
                  <a:lnTo>
                    <a:pt x="0" y="276114"/>
                  </a:lnTo>
                  <a:close/>
                </a:path>
              </a:pathLst>
            </a:custGeom>
            <a:solidFill>
              <a:srgbClr val="8F0859"/>
            </a:solidFill>
          </p:spPr>
          <p:txBody>
            <a:bodyPr/>
            <a:lstStyle/>
            <a:p>
              <a:endParaRPr lang="en-GB"/>
            </a:p>
          </p:txBody>
        </p:sp>
        <p:sp>
          <p:nvSpPr>
            <p:cNvPr id="7" name="TextBox 7"/>
            <p:cNvSpPr txBox="1"/>
            <p:nvPr/>
          </p:nvSpPr>
          <p:spPr>
            <a:xfrm>
              <a:off x="0" y="-38100"/>
              <a:ext cx="357543" cy="314214"/>
            </a:xfrm>
            <a:prstGeom prst="rect">
              <a:avLst/>
            </a:prstGeom>
          </p:spPr>
          <p:txBody>
            <a:bodyPr lIns="69124" tIns="69124" rIns="69124" bIns="69124" rtlCol="0" anchor="ctr"/>
            <a:lstStyle/>
            <a:p>
              <a:pPr algn="ctr">
                <a:lnSpc>
                  <a:spcPts val="2779"/>
                </a:lnSpc>
              </a:pPr>
              <a:endParaRPr/>
            </a:p>
          </p:txBody>
        </p:sp>
      </p:grpSp>
      <p:sp>
        <p:nvSpPr>
          <p:cNvPr id="8" name="Freeform 8"/>
          <p:cNvSpPr/>
          <p:nvPr/>
        </p:nvSpPr>
        <p:spPr>
          <a:xfrm>
            <a:off x="3950880" y="1413204"/>
            <a:ext cx="1950472" cy="629840"/>
          </a:xfrm>
          <a:custGeom>
            <a:avLst/>
            <a:gdLst/>
            <a:ahLst/>
            <a:cxnLst/>
            <a:rect l="l" t="t" r="r" b="b"/>
            <a:pathLst>
              <a:path w="1950472" h="629840">
                <a:moveTo>
                  <a:pt x="0" y="0"/>
                </a:moveTo>
                <a:lnTo>
                  <a:pt x="1950472" y="0"/>
                </a:lnTo>
                <a:lnTo>
                  <a:pt x="1950472" y="629840"/>
                </a:lnTo>
                <a:lnTo>
                  <a:pt x="0" y="629840"/>
                </a:lnTo>
                <a:lnTo>
                  <a:pt x="0" y="0"/>
                </a:lnTo>
                <a:close/>
              </a:path>
            </a:pathLst>
          </a:custGeom>
          <a:blipFill>
            <a:blip r:embed="rId6"/>
            <a:stretch>
              <a:fillRect/>
            </a:stretch>
          </a:blipFill>
        </p:spPr>
        <p:txBody>
          <a:bodyPr/>
          <a:lstStyle/>
          <a:p>
            <a:endParaRPr lang="en-GB"/>
          </a:p>
        </p:txBody>
      </p:sp>
      <p:sp>
        <p:nvSpPr>
          <p:cNvPr id="9" name="Freeform 9"/>
          <p:cNvSpPr/>
          <p:nvPr/>
        </p:nvSpPr>
        <p:spPr>
          <a:xfrm>
            <a:off x="6308857" y="1192029"/>
            <a:ext cx="1010633" cy="1042790"/>
          </a:xfrm>
          <a:custGeom>
            <a:avLst/>
            <a:gdLst/>
            <a:ahLst/>
            <a:cxnLst/>
            <a:rect l="l" t="t" r="r" b="b"/>
            <a:pathLst>
              <a:path w="1010633" h="1042790">
                <a:moveTo>
                  <a:pt x="0" y="0"/>
                </a:moveTo>
                <a:lnTo>
                  <a:pt x="1010634" y="0"/>
                </a:lnTo>
                <a:lnTo>
                  <a:pt x="1010634" y="1042790"/>
                </a:lnTo>
                <a:lnTo>
                  <a:pt x="0" y="1042790"/>
                </a:lnTo>
                <a:lnTo>
                  <a:pt x="0" y="0"/>
                </a:lnTo>
                <a:close/>
              </a:path>
            </a:pathLst>
          </a:custGeom>
          <a:blipFill>
            <a:blip r:embed="rId7"/>
            <a:stretch>
              <a:fillRect/>
            </a:stretch>
          </a:blipFill>
        </p:spPr>
        <p:txBody>
          <a:bodyPr/>
          <a:lstStyle/>
          <a:p>
            <a:endParaRPr lang="en-GB"/>
          </a:p>
        </p:txBody>
      </p:sp>
      <p:sp>
        <p:nvSpPr>
          <p:cNvPr id="10" name="Freeform 10"/>
          <p:cNvSpPr/>
          <p:nvPr/>
        </p:nvSpPr>
        <p:spPr>
          <a:xfrm>
            <a:off x="7528474" y="2270116"/>
            <a:ext cx="3238093" cy="1901977"/>
          </a:xfrm>
          <a:custGeom>
            <a:avLst/>
            <a:gdLst/>
            <a:ahLst/>
            <a:cxnLst/>
            <a:rect l="l" t="t" r="r" b="b"/>
            <a:pathLst>
              <a:path w="3238093" h="1901977">
                <a:moveTo>
                  <a:pt x="0" y="0"/>
                </a:moveTo>
                <a:lnTo>
                  <a:pt x="3238093" y="0"/>
                </a:lnTo>
                <a:lnTo>
                  <a:pt x="3238093" y="1901977"/>
                </a:lnTo>
                <a:lnTo>
                  <a:pt x="0" y="1901977"/>
                </a:lnTo>
                <a:lnTo>
                  <a:pt x="0" y="0"/>
                </a:lnTo>
                <a:close/>
              </a:path>
            </a:pathLst>
          </a:custGeom>
          <a:blipFill>
            <a:blip r:embed="rId8"/>
            <a:stretch>
              <a:fillRect b="-2149"/>
            </a:stretch>
          </a:blipFill>
        </p:spPr>
        <p:txBody>
          <a:bodyPr/>
          <a:lstStyle/>
          <a:p>
            <a:endParaRPr lang="en-GB"/>
          </a:p>
        </p:txBody>
      </p:sp>
      <p:sp>
        <p:nvSpPr>
          <p:cNvPr id="11" name="Freeform 11"/>
          <p:cNvSpPr/>
          <p:nvPr/>
        </p:nvSpPr>
        <p:spPr>
          <a:xfrm>
            <a:off x="7774389" y="1071073"/>
            <a:ext cx="1364870" cy="1364870"/>
          </a:xfrm>
          <a:custGeom>
            <a:avLst/>
            <a:gdLst/>
            <a:ahLst/>
            <a:cxnLst/>
            <a:rect l="l" t="t" r="r" b="b"/>
            <a:pathLst>
              <a:path w="1364870" h="1364870">
                <a:moveTo>
                  <a:pt x="0" y="0"/>
                </a:moveTo>
                <a:lnTo>
                  <a:pt x="1364871" y="0"/>
                </a:lnTo>
                <a:lnTo>
                  <a:pt x="1364871" y="1364870"/>
                </a:lnTo>
                <a:lnTo>
                  <a:pt x="0" y="1364870"/>
                </a:lnTo>
                <a:lnTo>
                  <a:pt x="0" y="0"/>
                </a:lnTo>
                <a:close/>
              </a:path>
            </a:pathLst>
          </a:custGeom>
          <a:blipFill>
            <a:blip r:embed="rId9"/>
            <a:stretch>
              <a:fillRect/>
            </a:stretch>
          </a:blipFill>
        </p:spPr>
        <p:txBody>
          <a:bodyPr/>
          <a:lstStyle/>
          <a:p>
            <a:endParaRPr lang="en-GB"/>
          </a:p>
        </p:txBody>
      </p:sp>
      <p:sp>
        <p:nvSpPr>
          <p:cNvPr id="12" name="Freeform 12"/>
          <p:cNvSpPr/>
          <p:nvPr/>
        </p:nvSpPr>
        <p:spPr>
          <a:xfrm>
            <a:off x="12119293" y="990318"/>
            <a:ext cx="2316123" cy="1302819"/>
          </a:xfrm>
          <a:custGeom>
            <a:avLst/>
            <a:gdLst/>
            <a:ahLst/>
            <a:cxnLst/>
            <a:rect l="l" t="t" r="r" b="b"/>
            <a:pathLst>
              <a:path w="2316123" h="1302819">
                <a:moveTo>
                  <a:pt x="0" y="0"/>
                </a:moveTo>
                <a:lnTo>
                  <a:pt x="2316123" y="0"/>
                </a:lnTo>
                <a:lnTo>
                  <a:pt x="2316123" y="1302820"/>
                </a:lnTo>
                <a:lnTo>
                  <a:pt x="0" y="1302820"/>
                </a:lnTo>
                <a:lnTo>
                  <a:pt x="0" y="0"/>
                </a:lnTo>
                <a:close/>
              </a:path>
            </a:pathLst>
          </a:custGeom>
          <a:blipFill>
            <a:blip r:embed="rId10"/>
            <a:stretch>
              <a:fillRect/>
            </a:stretch>
          </a:blipFill>
        </p:spPr>
        <p:txBody>
          <a:bodyPr/>
          <a:lstStyle/>
          <a:p>
            <a:endParaRPr lang="en-GB"/>
          </a:p>
        </p:txBody>
      </p:sp>
      <p:sp>
        <p:nvSpPr>
          <p:cNvPr id="13" name="Freeform 13"/>
          <p:cNvSpPr/>
          <p:nvPr/>
        </p:nvSpPr>
        <p:spPr>
          <a:xfrm>
            <a:off x="14084323" y="1258331"/>
            <a:ext cx="1874914" cy="910186"/>
          </a:xfrm>
          <a:custGeom>
            <a:avLst/>
            <a:gdLst/>
            <a:ahLst/>
            <a:cxnLst/>
            <a:rect l="l" t="t" r="r" b="b"/>
            <a:pathLst>
              <a:path w="1874914" h="910186">
                <a:moveTo>
                  <a:pt x="0" y="0"/>
                </a:moveTo>
                <a:lnTo>
                  <a:pt x="1874914" y="0"/>
                </a:lnTo>
                <a:lnTo>
                  <a:pt x="1874914" y="910186"/>
                </a:lnTo>
                <a:lnTo>
                  <a:pt x="0" y="9101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4" name="Freeform 14"/>
          <p:cNvSpPr/>
          <p:nvPr/>
        </p:nvSpPr>
        <p:spPr>
          <a:xfrm>
            <a:off x="12115617" y="2956173"/>
            <a:ext cx="4265983" cy="3208019"/>
          </a:xfrm>
          <a:custGeom>
            <a:avLst/>
            <a:gdLst/>
            <a:ahLst/>
            <a:cxnLst/>
            <a:rect l="l" t="t" r="r" b="b"/>
            <a:pathLst>
              <a:path w="4265983" h="3208019">
                <a:moveTo>
                  <a:pt x="0" y="0"/>
                </a:moveTo>
                <a:lnTo>
                  <a:pt x="4265983" y="0"/>
                </a:lnTo>
                <a:lnTo>
                  <a:pt x="4265983" y="3208019"/>
                </a:lnTo>
                <a:lnTo>
                  <a:pt x="0" y="3208019"/>
                </a:lnTo>
                <a:lnTo>
                  <a:pt x="0" y="0"/>
                </a:lnTo>
                <a:close/>
              </a:path>
            </a:pathLst>
          </a:custGeom>
          <a:blipFill>
            <a:blip r:embed="rId13"/>
            <a:stretch>
              <a:fillRect/>
            </a:stretch>
          </a:blipFill>
        </p:spPr>
        <p:txBody>
          <a:bodyPr/>
          <a:lstStyle/>
          <a:p>
            <a:endParaRPr lang="en-GB"/>
          </a:p>
        </p:txBody>
      </p:sp>
      <p:sp>
        <p:nvSpPr>
          <p:cNvPr id="15" name="Freeform 15"/>
          <p:cNvSpPr/>
          <p:nvPr/>
        </p:nvSpPr>
        <p:spPr>
          <a:xfrm>
            <a:off x="11064101" y="2652927"/>
            <a:ext cx="2020187" cy="1136355"/>
          </a:xfrm>
          <a:custGeom>
            <a:avLst/>
            <a:gdLst/>
            <a:ahLst/>
            <a:cxnLst/>
            <a:rect l="l" t="t" r="r" b="b"/>
            <a:pathLst>
              <a:path w="2020187" h="1136355">
                <a:moveTo>
                  <a:pt x="0" y="0"/>
                </a:moveTo>
                <a:lnTo>
                  <a:pt x="2020186" y="0"/>
                </a:lnTo>
                <a:lnTo>
                  <a:pt x="2020186" y="1136355"/>
                </a:lnTo>
                <a:lnTo>
                  <a:pt x="0" y="1136355"/>
                </a:lnTo>
                <a:lnTo>
                  <a:pt x="0" y="0"/>
                </a:lnTo>
                <a:close/>
              </a:path>
            </a:pathLst>
          </a:custGeom>
          <a:blipFill>
            <a:blip r:embed="rId14"/>
            <a:stretch>
              <a:fillRect/>
            </a:stretch>
          </a:blipFill>
        </p:spPr>
        <p:txBody>
          <a:bodyPr/>
          <a:lstStyle/>
          <a:p>
            <a:endParaRPr lang="en-GB"/>
          </a:p>
        </p:txBody>
      </p:sp>
      <p:sp>
        <p:nvSpPr>
          <p:cNvPr id="16" name="Freeform 16"/>
          <p:cNvSpPr/>
          <p:nvPr/>
        </p:nvSpPr>
        <p:spPr>
          <a:xfrm>
            <a:off x="13644886" y="2719953"/>
            <a:ext cx="1325090" cy="859940"/>
          </a:xfrm>
          <a:custGeom>
            <a:avLst/>
            <a:gdLst/>
            <a:ahLst/>
            <a:cxnLst/>
            <a:rect l="l" t="t" r="r" b="b"/>
            <a:pathLst>
              <a:path w="1325090" h="859940">
                <a:moveTo>
                  <a:pt x="0" y="0"/>
                </a:moveTo>
                <a:lnTo>
                  <a:pt x="1325090" y="0"/>
                </a:lnTo>
                <a:lnTo>
                  <a:pt x="1325090" y="859940"/>
                </a:lnTo>
                <a:lnTo>
                  <a:pt x="0" y="859940"/>
                </a:lnTo>
                <a:lnTo>
                  <a:pt x="0" y="0"/>
                </a:lnTo>
                <a:close/>
              </a:path>
            </a:pathLst>
          </a:custGeom>
          <a:blipFill>
            <a:blip r:embed="rId15"/>
            <a:stretch>
              <a:fillRect/>
            </a:stretch>
          </a:blipFill>
        </p:spPr>
        <p:txBody>
          <a:bodyPr/>
          <a:lstStyle/>
          <a:p>
            <a:endParaRPr lang="en-GB"/>
          </a:p>
        </p:txBody>
      </p:sp>
      <p:sp>
        <p:nvSpPr>
          <p:cNvPr id="17" name="Freeform 17"/>
          <p:cNvSpPr/>
          <p:nvPr/>
        </p:nvSpPr>
        <p:spPr>
          <a:xfrm>
            <a:off x="2166741" y="3519240"/>
            <a:ext cx="3744433" cy="1872216"/>
          </a:xfrm>
          <a:custGeom>
            <a:avLst/>
            <a:gdLst/>
            <a:ahLst/>
            <a:cxnLst/>
            <a:rect l="l" t="t" r="r" b="b"/>
            <a:pathLst>
              <a:path w="3744433" h="1872216">
                <a:moveTo>
                  <a:pt x="0" y="0"/>
                </a:moveTo>
                <a:lnTo>
                  <a:pt x="3744432" y="0"/>
                </a:lnTo>
                <a:lnTo>
                  <a:pt x="3744432" y="1872217"/>
                </a:lnTo>
                <a:lnTo>
                  <a:pt x="0" y="1872217"/>
                </a:lnTo>
                <a:lnTo>
                  <a:pt x="0" y="0"/>
                </a:lnTo>
                <a:close/>
              </a:path>
            </a:pathLst>
          </a:custGeom>
          <a:blipFill>
            <a:blip r:embed="rId16"/>
            <a:stretch>
              <a:fillRect/>
            </a:stretch>
          </a:blipFill>
        </p:spPr>
        <p:txBody>
          <a:bodyPr/>
          <a:lstStyle/>
          <a:p>
            <a:endParaRPr lang="en-GB"/>
          </a:p>
        </p:txBody>
      </p:sp>
      <p:sp>
        <p:nvSpPr>
          <p:cNvPr id="18" name="Freeform 18"/>
          <p:cNvSpPr/>
          <p:nvPr/>
        </p:nvSpPr>
        <p:spPr>
          <a:xfrm>
            <a:off x="5853958" y="4273692"/>
            <a:ext cx="2330694" cy="444951"/>
          </a:xfrm>
          <a:custGeom>
            <a:avLst/>
            <a:gdLst/>
            <a:ahLst/>
            <a:cxnLst/>
            <a:rect l="l" t="t" r="r" b="b"/>
            <a:pathLst>
              <a:path w="2330694" h="444951">
                <a:moveTo>
                  <a:pt x="0" y="0"/>
                </a:moveTo>
                <a:lnTo>
                  <a:pt x="2330695" y="0"/>
                </a:lnTo>
                <a:lnTo>
                  <a:pt x="2330695" y="444950"/>
                </a:lnTo>
                <a:lnTo>
                  <a:pt x="0" y="44495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9" name="Freeform 19"/>
          <p:cNvSpPr/>
          <p:nvPr/>
        </p:nvSpPr>
        <p:spPr>
          <a:xfrm>
            <a:off x="2125341" y="4530559"/>
            <a:ext cx="2591278" cy="2591278"/>
          </a:xfrm>
          <a:custGeom>
            <a:avLst/>
            <a:gdLst/>
            <a:ahLst/>
            <a:cxnLst/>
            <a:rect l="l" t="t" r="r" b="b"/>
            <a:pathLst>
              <a:path w="2591278" h="2591278">
                <a:moveTo>
                  <a:pt x="0" y="0"/>
                </a:moveTo>
                <a:lnTo>
                  <a:pt x="2591278" y="0"/>
                </a:lnTo>
                <a:lnTo>
                  <a:pt x="2591278" y="2591279"/>
                </a:lnTo>
                <a:lnTo>
                  <a:pt x="0" y="2591279"/>
                </a:lnTo>
                <a:lnTo>
                  <a:pt x="0" y="0"/>
                </a:lnTo>
                <a:close/>
              </a:path>
            </a:pathLst>
          </a:custGeom>
          <a:blipFill>
            <a:blip r:embed="rId19"/>
            <a:stretch>
              <a:fillRect/>
            </a:stretch>
          </a:blipFill>
        </p:spPr>
        <p:txBody>
          <a:bodyPr/>
          <a:lstStyle/>
          <a:p>
            <a:endParaRPr lang="en-GB"/>
          </a:p>
        </p:txBody>
      </p:sp>
      <p:sp>
        <p:nvSpPr>
          <p:cNvPr id="20" name="Freeform 20"/>
          <p:cNvSpPr/>
          <p:nvPr/>
        </p:nvSpPr>
        <p:spPr>
          <a:xfrm>
            <a:off x="4857242" y="5496291"/>
            <a:ext cx="1655405" cy="803624"/>
          </a:xfrm>
          <a:custGeom>
            <a:avLst/>
            <a:gdLst/>
            <a:ahLst/>
            <a:cxnLst/>
            <a:rect l="l" t="t" r="r" b="b"/>
            <a:pathLst>
              <a:path w="1655405" h="803624">
                <a:moveTo>
                  <a:pt x="0" y="0"/>
                </a:moveTo>
                <a:lnTo>
                  <a:pt x="1655406" y="0"/>
                </a:lnTo>
                <a:lnTo>
                  <a:pt x="1655406" y="803624"/>
                </a:lnTo>
                <a:lnTo>
                  <a:pt x="0" y="80362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21" name="Freeform 21"/>
          <p:cNvSpPr/>
          <p:nvPr/>
        </p:nvSpPr>
        <p:spPr>
          <a:xfrm>
            <a:off x="6909988" y="5719039"/>
            <a:ext cx="1967536" cy="498033"/>
          </a:xfrm>
          <a:custGeom>
            <a:avLst/>
            <a:gdLst/>
            <a:ahLst/>
            <a:cxnLst/>
            <a:rect l="l" t="t" r="r" b="b"/>
            <a:pathLst>
              <a:path w="1967536" h="498033">
                <a:moveTo>
                  <a:pt x="0" y="0"/>
                </a:moveTo>
                <a:lnTo>
                  <a:pt x="1967536" y="0"/>
                </a:lnTo>
                <a:lnTo>
                  <a:pt x="1967536" y="498033"/>
                </a:lnTo>
                <a:lnTo>
                  <a:pt x="0" y="498033"/>
                </a:lnTo>
                <a:lnTo>
                  <a:pt x="0" y="0"/>
                </a:lnTo>
                <a:close/>
              </a:path>
            </a:pathLst>
          </a:custGeom>
          <a:blipFill>
            <a:blip r:embed="rId22"/>
            <a:stretch>
              <a:fillRect/>
            </a:stretch>
          </a:blipFill>
        </p:spPr>
        <p:txBody>
          <a:bodyPr/>
          <a:lstStyle/>
          <a:p>
            <a:endParaRPr lang="en-GB"/>
          </a:p>
        </p:txBody>
      </p:sp>
      <p:sp>
        <p:nvSpPr>
          <p:cNvPr id="22" name="Freeform 22"/>
          <p:cNvSpPr/>
          <p:nvPr/>
        </p:nvSpPr>
        <p:spPr>
          <a:xfrm>
            <a:off x="14515666" y="6838061"/>
            <a:ext cx="1498672" cy="749336"/>
          </a:xfrm>
          <a:custGeom>
            <a:avLst/>
            <a:gdLst/>
            <a:ahLst/>
            <a:cxnLst/>
            <a:rect l="l" t="t" r="r" b="b"/>
            <a:pathLst>
              <a:path w="1498672" h="749336">
                <a:moveTo>
                  <a:pt x="0" y="0"/>
                </a:moveTo>
                <a:lnTo>
                  <a:pt x="1498672" y="0"/>
                </a:lnTo>
                <a:lnTo>
                  <a:pt x="1498672" y="749336"/>
                </a:lnTo>
                <a:lnTo>
                  <a:pt x="0" y="749336"/>
                </a:lnTo>
                <a:lnTo>
                  <a:pt x="0" y="0"/>
                </a:lnTo>
                <a:close/>
              </a:path>
            </a:pathLst>
          </a:custGeom>
          <a:blipFill>
            <a:blip r:embed="rId23"/>
            <a:stretch>
              <a:fillRect/>
            </a:stretch>
          </a:blipFill>
        </p:spPr>
        <p:txBody>
          <a:bodyPr/>
          <a:lstStyle/>
          <a:p>
            <a:endParaRPr lang="en-GB"/>
          </a:p>
        </p:txBody>
      </p:sp>
      <p:sp>
        <p:nvSpPr>
          <p:cNvPr id="23" name="Freeform 23"/>
          <p:cNvSpPr/>
          <p:nvPr/>
        </p:nvSpPr>
        <p:spPr>
          <a:xfrm>
            <a:off x="3911330" y="7744920"/>
            <a:ext cx="872875" cy="1037849"/>
          </a:xfrm>
          <a:custGeom>
            <a:avLst/>
            <a:gdLst/>
            <a:ahLst/>
            <a:cxnLst/>
            <a:rect l="l" t="t" r="r" b="b"/>
            <a:pathLst>
              <a:path w="872875" h="1037849">
                <a:moveTo>
                  <a:pt x="0" y="0"/>
                </a:moveTo>
                <a:lnTo>
                  <a:pt x="872875" y="0"/>
                </a:lnTo>
                <a:lnTo>
                  <a:pt x="872875" y="1037849"/>
                </a:lnTo>
                <a:lnTo>
                  <a:pt x="0" y="1037849"/>
                </a:lnTo>
                <a:lnTo>
                  <a:pt x="0" y="0"/>
                </a:lnTo>
                <a:close/>
              </a:path>
            </a:pathLst>
          </a:custGeom>
          <a:blipFill>
            <a:blip r:embed="rId24"/>
            <a:stretch>
              <a:fillRect/>
            </a:stretch>
          </a:blipFill>
        </p:spPr>
        <p:txBody>
          <a:bodyPr/>
          <a:lstStyle/>
          <a:p>
            <a:endParaRPr lang="en-GB"/>
          </a:p>
        </p:txBody>
      </p:sp>
      <p:sp>
        <p:nvSpPr>
          <p:cNvPr id="24" name="Freeform 24"/>
          <p:cNvSpPr/>
          <p:nvPr/>
        </p:nvSpPr>
        <p:spPr>
          <a:xfrm>
            <a:off x="7319491" y="9142576"/>
            <a:ext cx="2593202" cy="812640"/>
          </a:xfrm>
          <a:custGeom>
            <a:avLst/>
            <a:gdLst/>
            <a:ahLst/>
            <a:cxnLst/>
            <a:rect l="l" t="t" r="r" b="b"/>
            <a:pathLst>
              <a:path w="2593202" h="812640">
                <a:moveTo>
                  <a:pt x="0" y="0"/>
                </a:moveTo>
                <a:lnTo>
                  <a:pt x="2593202" y="0"/>
                </a:lnTo>
                <a:lnTo>
                  <a:pt x="2593202" y="812640"/>
                </a:lnTo>
                <a:lnTo>
                  <a:pt x="0" y="812640"/>
                </a:lnTo>
                <a:lnTo>
                  <a:pt x="0" y="0"/>
                </a:lnTo>
                <a:close/>
              </a:path>
            </a:pathLst>
          </a:custGeom>
          <a:blipFill>
            <a:blip r:embed="rId25"/>
            <a:stretch>
              <a:fillRect/>
            </a:stretch>
          </a:blipFill>
        </p:spPr>
        <p:txBody>
          <a:bodyPr/>
          <a:lstStyle/>
          <a:p>
            <a:endParaRPr lang="en-GB"/>
          </a:p>
        </p:txBody>
      </p:sp>
      <p:sp>
        <p:nvSpPr>
          <p:cNvPr id="25" name="Freeform 25"/>
          <p:cNvSpPr/>
          <p:nvPr/>
        </p:nvSpPr>
        <p:spPr>
          <a:xfrm>
            <a:off x="4741839" y="7474545"/>
            <a:ext cx="2319025" cy="1506159"/>
          </a:xfrm>
          <a:custGeom>
            <a:avLst/>
            <a:gdLst/>
            <a:ahLst/>
            <a:cxnLst/>
            <a:rect l="l" t="t" r="r" b="b"/>
            <a:pathLst>
              <a:path w="2319025" h="1506159">
                <a:moveTo>
                  <a:pt x="0" y="0"/>
                </a:moveTo>
                <a:lnTo>
                  <a:pt x="2319025" y="0"/>
                </a:lnTo>
                <a:lnTo>
                  <a:pt x="2319025" y="1506158"/>
                </a:lnTo>
                <a:lnTo>
                  <a:pt x="0" y="1506158"/>
                </a:lnTo>
                <a:lnTo>
                  <a:pt x="0" y="0"/>
                </a:lnTo>
                <a:close/>
              </a:path>
            </a:pathLst>
          </a:custGeom>
          <a:blipFill>
            <a:blip r:embed="rId26"/>
            <a:stretch>
              <a:fillRect/>
            </a:stretch>
          </a:blipFill>
        </p:spPr>
        <p:txBody>
          <a:bodyPr/>
          <a:lstStyle/>
          <a:p>
            <a:endParaRPr lang="en-GB"/>
          </a:p>
        </p:txBody>
      </p:sp>
      <p:sp>
        <p:nvSpPr>
          <p:cNvPr id="26" name="Freeform 26"/>
          <p:cNvSpPr/>
          <p:nvPr/>
        </p:nvSpPr>
        <p:spPr>
          <a:xfrm>
            <a:off x="8667122" y="4281340"/>
            <a:ext cx="3930432" cy="414953"/>
          </a:xfrm>
          <a:custGeom>
            <a:avLst/>
            <a:gdLst/>
            <a:ahLst/>
            <a:cxnLst/>
            <a:rect l="l" t="t" r="r" b="b"/>
            <a:pathLst>
              <a:path w="3930432" h="414953">
                <a:moveTo>
                  <a:pt x="0" y="0"/>
                </a:moveTo>
                <a:lnTo>
                  <a:pt x="3930432" y="0"/>
                </a:lnTo>
                <a:lnTo>
                  <a:pt x="3930432" y="414952"/>
                </a:lnTo>
                <a:lnTo>
                  <a:pt x="0" y="414952"/>
                </a:lnTo>
                <a:lnTo>
                  <a:pt x="0" y="0"/>
                </a:lnTo>
                <a:close/>
              </a:path>
            </a:pathLst>
          </a:custGeom>
          <a:blipFill>
            <a:blip r:embed="rId27"/>
            <a:stretch>
              <a:fillRect/>
            </a:stretch>
          </a:blipFill>
        </p:spPr>
        <p:txBody>
          <a:bodyPr/>
          <a:lstStyle/>
          <a:p>
            <a:endParaRPr lang="en-GB"/>
          </a:p>
        </p:txBody>
      </p:sp>
      <p:sp>
        <p:nvSpPr>
          <p:cNvPr id="27" name="Freeform 27"/>
          <p:cNvSpPr/>
          <p:nvPr/>
        </p:nvSpPr>
        <p:spPr>
          <a:xfrm>
            <a:off x="9344046" y="8132489"/>
            <a:ext cx="1635355" cy="448095"/>
          </a:xfrm>
          <a:custGeom>
            <a:avLst/>
            <a:gdLst/>
            <a:ahLst/>
            <a:cxnLst/>
            <a:rect l="l" t="t" r="r" b="b"/>
            <a:pathLst>
              <a:path w="1635355" h="448095">
                <a:moveTo>
                  <a:pt x="0" y="0"/>
                </a:moveTo>
                <a:lnTo>
                  <a:pt x="1635355" y="0"/>
                </a:lnTo>
                <a:lnTo>
                  <a:pt x="1635355" y="448095"/>
                </a:lnTo>
                <a:lnTo>
                  <a:pt x="0" y="448095"/>
                </a:lnTo>
                <a:lnTo>
                  <a:pt x="0" y="0"/>
                </a:lnTo>
                <a:close/>
              </a:path>
            </a:pathLst>
          </a:custGeom>
          <a:blipFill>
            <a:blip r:embed="rId28"/>
            <a:stretch>
              <a:fillRect/>
            </a:stretch>
          </a:blipFill>
        </p:spPr>
        <p:txBody>
          <a:bodyPr/>
          <a:lstStyle/>
          <a:p>
            <a:endParaRPr lang="en-GB"/>
          </a:p>
        </p:txBody>
      </p:sp>
      <p:sp>
        <p:nvSpPr>
          <p:cNvPr id="28" name="Freeform 28"/>
          <p:cNvSpPr/>
          <p:nvPr/>
        </p:nvSpPr>
        <p:spPr>
          <a:xfrm>
            <a:off x="11201322" y="4891276"/>
            <a:ext cx="2714510" cy="1844118"/>
          </a:xfrm>
          <a:custGeom>
            <a:avLst/>
            <a:gdLst/>
            <a:ahLst/>
            <a:cxnLst/>
            <a:rect l="l" t="t" r="r" b="b"/>
            <a:pathLst>
              <a:path w="2714510" h="1844118">
                <a:moveTo>
                  <a:pt x="0" y="0"/>
                </a:moveTo>
                <a:lnTo>
                  <a:pt x="2714510" y="0"/>
                </a:lnTo>
                <a:lnTo>
                  <a:pt x="2714510" y="1844118"/>
                </a:lnTo>
                <a:lnTo>
                  <a:pt x="0" y="1844118"/>
                </a:lnTo>
                <a:lnTo>
                  <a:pt x="0" y="0"/>
                </a:lnTo>
                <a:close/>
              </a:path>
            </a:pathLst>
          </a:custGeom>
          <a:blipFill>
            <a:blip r:embed="rId29"/>
            <a:stretch>
              <a:fillRect/>
            </a:stretch>
          </a:blipFill>
        </p:spPr>
        <p:txBody>
          <a:bodyPr/>
          <a:lstStyle/>
          <a:p>
            <a:endParaRPr lang="en-GB"/>
          </a:p>
        </p:txBody>
      </p:sp>
      <p:sp>
        <p:nvSpPr>
          <p:cNvPr id="29" name="Freeform 29"/>
          <p:cNvSpPr/>
          <p:nvPr/>
        </p:nvSpPr>
        <p:spPr>
          <a:xfrm>
            <a:off x="4669404" y="2871247"/>
            <a:ext cx="2816634" cy="773294"/>
          </a:xfrm>
          <a:custGeom>
            <a:avLst/>
            <a:gdLst/>
            <a:ahLst/>
            <a:cxnLst/>
            <a:rect l="l" t="t" r="r" b="b"/>
            <a:pathLst>
              <a:path w="2816634" h="773294">
                <a:moveTo>
                  <a:pt x="0" y="0"/>
                </a:moveTo>
                <a:lnTo>
                  <a:pt x="2816635" y="0"/>
                </a:lnTo>
                <a:lnTo>
                  <a:pt x="2816635" y="773294"/>
                </a:lnTo>
                <a:lnTo>
                  <a:pt x="0" y="773294"/>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GB"/>
          </a:p>
        </p:txBody>
      </p:sp>
      <p:sp>
        <p:nvSpPr>
          <p:cNvPr id="30" name="Freeform 30"/>
          <p:cNvSpPr/>
          <p:nvPr/>
        </p:nvSpPr>
        <p:spPr>
          <a:xfrm>
            <a:off x="2276258" y="7913684"/>
            <a:ext cx="1244126" cy="666900"/>
          </a:xfrm>
          <a:custGeom>
            <a:avLst/>
            <a:gdLst/>
            <a:ahLst/>
            <a:cxnLst/>
            <a:rect l="l" t="t" r="r" b="b"/>
            <a:pathLst>
              <a:path w="1244126" h="666900">
                <a:moveTo>
                  <a:pt x="0" y="0"/>
                </a:moveTo>
                <a:lnTo>
                  <a:pt x="1244127" y="0"/>
                </a:lnTo>
                <a:lnTo>
                  <a:pt x="1244127" y="666900"/>
                </a:lnTo>
                <a:lnTo>
                  <a:pt x="0" y="666900"/>
                </a:lnTo>
                <a:lnTo>
                  <a:pt x="0" y="0"/>
                </a:lnTo>
                <a:close/>
              </a:path>
            </a:pathLst>
          </a:custGeom>
          <a:blipFill>
            <a:blip r:embed="rId32"/>
            <a:stretch>
              <a:fillRect t="-1924" b="-1924"/>
            </a:stretch>
          </a:blipFill>
        </p:spPr>
        <p:txBody>
          <a:bodyPr/>
          <a:lstStyle/>
          <a:p>
            <a:endParaRPr lang="en-GB"/>
          </a:p>
        </p:txBody>
      </p:sp>
      <p:sp>
        <p:nvSpPr>
          <p:cNvPr id="31" name="Freeform 31"/>
          <p:cNvSpPr/>
          <p:nvPr/>
        </p:nvSpPr>
        <p:spPr>
          <a:xfrm>
            <a:off x="6870895" y="8115869"/>
            <a:ext cx="2174235" cy="449544"/>
          </a:xfrm>
          <a:custGeom>
            <a:avLst/>
            <a:gdLst/>
            <a:ahLst/>
            <a:cxnLst/>
            <a:rect l="l" t="t" r="r" b="b"/>
            <a:pathLst>
              <a:path w="2174235" h="449544">
                <a:moveTo>
                  <a:pt x="0" y="0"/>
                </a:moveTo>
                <a:lnTo>
                  <a:pt x="2174235" y="0"/>
                </a:lnTo>
                <a:lnTo>
                  <a:pt x="2174235" y="449543"/>
                </a:lnTo>
                <a:lnTo>
                  <a:pt x="0" y="449543"/>
                </a:lnTo>
                <a:lnTo>
                  <a:pt x="0" y="0"/>
                </a:lnTo>
                <a:close/>
              </a:path>
            </a:pathLst>
          </a:custGeom>
          <a:blipFill>
            <a:blip r:embed="rId33"/>
            <a:stretch>
              <a:fillRect/>
            </a:stretch>
          </a:blipFill>
        </p:spPr>
        <p:txBody>
          <a:bodyPr/>
          <a:lstStyle/>
          <a:p>
            <a:endParaRPr lang="en-GB"/>
          </a:p>
        </p:txBody>
      </p:sp>
      <p:sp>
        <p:nvSpPr>
          <p:cNvPr id="32" name="Freeform 32"/>
          <p:cNvSpPr/>
          <p:nvPr/>
        </p:nvSpPr>
        <p:spPr>
          <a:xfrm>
            <a:off x="11137809" y="7898513"/>
            <a:ext cx="2631375" cy="884256"/>
          </a:xfrm>
          <a:custGeom>
            <a:avLst/>
            <a:gdLst/>
            <a:ahLst/>
            <a:cxnLst/>
            <a:rect l="l" t="t" r="r" b="b"/>
            <a:pathLst>
              <a:path w="2631375" h="884256">
                <a:moveTo>
                  <a:pt x="0" y="0"/>
                </a:moveTo>
                <a:lnTo>
                  <a:pt x="2631375" y="0"/>
                </a:lnTo>
                <a:lnTo>
                  <a:pt x="2631375" y="884256"/>
                </a:lnTo>
                <a:lnTo>
                  <a:pt x="0" y="884256"/>
                </a:lnTo>
                <a:lnTo>
                  <a:pt x="0" y="0"/>
                </a:lnTo>
                <a:close/>
              </a:path>
            </a:pathLst>
          </a:custGeom>
          <a:blipFill>
            <a:blip r:embed="rId34"/>
            <a:stretch>
              <a:fillRect/>
            </a:stretch>
          </a:blipFill>
        </p:spPr>
        <p:txBody>
          <a:bodyPr/>
          <a:lstStyle/>
          <a:p>
            <a:endParaRPr lang="en-GB"/>
          </a:p>
        </p:txBody>
      </p:sp>
      <p:sp>
        <p:nvSpPr>
          <p:cNvPr id="33" name="Freeform 33"/>
          <p:cNvSpPr/>
          <p:nvPr/>
        </p:nvSpPr>
        <p:spPr>
          <a:xfrm>
            <a:off x="5689075" y="9096837"/>
            <a:ext cx="1362369" cy="904117"/>
          </a:xfrm>
          <a:custGeom>
            <a:avLst/>
            <a:gdLst/>
            <a:ahLst/>
            <a:cxnLst/>
            <a:rect l="l" t="t" r="r" b="b"/>
            <a:pathLst>
              <a:path w="1362369" h="904117">
                <a:moveTo>
                  <a:pt x="0" y="0"/>
                </a:moveTo>
                <a:lnTo>
                  <a:pt x="1362368" y="0"/>
                </a:lnTo>
                <a:lnTo>
                  <a:pt x="1362368" y="904118"/>
                </a:lnTo>
                <a:lnTo>
                  <a:pt x="0" y="904118"/>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endParaRPr lang="en-GB"/>
          </a:p>
        </p:txBody>
      </p:sp>
      <p:sp>
        <p:nvSpPr>
          <p:cNvPr id="34" name="Freeform 34"/>
          <p:cNvSpPr/>
          <p:nvPr/>
        </p:nvSpPr>
        <p:spPr>
          <a:xfrm>
            <a:off x="1983097" y="1213878"/>
            <a:ext cx="1643764" cy="1079259"/>
          </a:xfrm>
          <a:custGeom>
            <a:avLst/>
            <a:gdLst/>
            <a:ahLst/>
            <a:cxnLst/>
            <a:rect l="l" t="t" r="r" b="b"/>
            <a:pathLst>
              <a:path w="1643764" h="1079259">
                <a:moveTo>
                  <a:pt x="0" y="0"/>
                </a:moveTo>
                <a:lnTo>
                  <a:pt x="1643763" y="0"/>
                </a:lnTo>
                <a:lnTo>
                  <a:pt x="1643763" y="1079260"/>
                </a:lnTo>
                <a:lnTo>
                  <a:pt x="0" y="1079260"/>
                </a:lnTo>
                <a:lnTo>
                  <a:pt x="0" y="0"/>
                </a:lnTo>
                <a:close/>
              </a:path>
            </a:pathLst>
          </a:custGeom>
          <a:blipFill>
            <a:blip r:embed="rId37"/>
            <a:stretch>
              <a:fillRect/>
            </a:stretch>
          </a:blipFill>
        </p:spPr>
        <p:txBody>
          <a:bodyPr/>
          <a:lstStyle/>
          <a:p>
            <a:endParaRPr lang="en-GB"/>
          </a:p>
        </p:txBody>
      </p:sp>
      <p:sp>
        <p:nvSpPr>
          <p:cNvPr id="35" name="Freeform 35"/>
          <p:cNvSpPr/>
          <p:nvPr/>
        </p:nvSpPr>
        <p:spPr>
          <a:xfrm>
            <a:off x="2238927" y="2935895"/>
            <a:ext cx="2041654" cy="643998"/>
          </a:xfrm>
          <a:custGeom>
            <a:avLst/>
            <a:gdLst/>
            <a:ahLst/>
            <a:cxnLst/>
            <a:rect l="l" t="t" r="r" b="b"/>
            <a:pathLst>
              <a:path w="2041654" h="643998">
                <a:moveTo>
                  <a:pt x="0" y="0"/>
                </a:moveTo>
                <a:lnTo>
                  <a:pt x="2041653" y="0"/>
                </a:lnTo>
                <a:lnTo>
                  <a:pt x="2041653" y="643998"/>
                </a:lnTo>
                <a:lnTo>
                  <a:pt x="0" y="643998"/>
                </a:lnTo>
                <a:lnTo>
                  <a:pt x="0" y="0"/>
                </a:lnTo>
                <a:close/>
              </a:path>
            </a:pathLst>
          </a:custGeom>
          <a:blipFill>
            <a:blip r:embed="rId38"/>
            <a:stretch>
              <a:fillRect/>
            </a:stretch>
          </a:blipFill>
        </p:spPr>
        <p:txBody>
          <a:bodyPr/>
          <a:lstStyle/>
          <a:p>
            <a:endParaRPr lang="en-GB"/>
          </a:p>
        </p:txBody>
      </p:sp>
      <p:sp>
        <p:nvSpPr>
          <p:cNvPr id="36" name="Freeform 36"/>
          <p:cNvSpPr/>
          <p:nvPr/>
        </p:nvSpPr>
        <p:spPr>
          <a:xfrm>
            <a:off x="7893756" y="6928641"/>
            <a:ext cx="3880593" cy="612810"/>
          </a:xfrm>
          <a:custGeom>
            <a:avLst/>
            <a:gdLst/>
            <a:ahLst/>
            <a:cxnLst/>
            <a:rect l="l" t="t" r="r" b="b"/>
            <a:pathLst>
              <a:path w="3880593" h="612810">
                <a:moveTo>
                  <a:pt x="0" y="0"/>
                </a:moveTo>
                <a:lnTo>
                  <a:pt x="3880593" y="0"/>
                </a:lnTo>
                <a:lnTo>
                  <a:pt x="3880593" y="612810"/>
                </a:lnTo>
                <a:lnTo>
                  <a:pt x="0" y="612810"/>
                </a:lnTo>
                <a:lnTo>
                  <a:pt x="0" y="0"/>
                </a:lnTo>
                <a:close/>
              </a:path>
            </a:pathLst>
          </a:custGeom>
          <a:blipFill>
            <a:blip r:embed="rId39"/>
            <a:stretch>
              <a:fillRect/>
            </a:stretch>
          </a:blipFill>
        </p:spPr>
        <p:txBody>
          <a:bodyPr/>
          <a:lstStyle/>
          <a:p>
            <a:endParaRPr lang="en-GB"/>
          </a:p>
        </p:txBody>
      </p:sp>
      <p:sp>
        <p:nvSpPr>
          <p:cNvPr id="37" name="Freeform 37"/>
          <p:cNvSpPr/>
          <p:nvPr/>
        </p:nvSpPr>
        <p:spPr>
          <a:xfrm>
            <a:off x="11947014" y="7098297"/>
            <a:ext cx="2274546" cy="376248"/>
          </a:xfrm>
          <a:custGeom>
            <a:avLst/>
            <a:gdLst/>
            <a:ahLst/>
            <a:cxnLst/>
            <a:rect l="l" t="t" r="r" b="b"/>
            <a:pathLst>
              <a:path w="2274546" h="376248">
                <a:moveTo>
                  <a:pt x="0" y="0"/>
                </a:moveTo>
                <a:lnTo>
                  <a:pt x="2274547" y="0"/>
                </a:lnTo>
                <a:lnTo>
                  <a:pt x="2274547" y="376248"/>
                </a:lnTo>
                <a:lnTo>
                  <a:pt x="0" y="376248"/>
                </a:lnTo>
                <a:lnTo>
                  <a:pt x="0" y="0"/>
                </a:lnTo>
                <a:close/>
              </a:path>
            </a:pathLst>
          </a:custGeom>
          <a:blipFill>
            <a:blip r:embed="rId40"/>
            <a:stretch>
              <a:fillRect/>
            </a:stretch>
          </a:blipFill>
        </p:spPr>
        <p:txBody>
          <a:bodyPr/>
          <a:lstStyle/>
          <a:p>
            <a:endParaRPr lang="en-GB"/>
          </a:p>
        </p:txBody>
      </p:sp>
      <p:sp>
        <p:nvSpPr>
          <p:cNvPr id="38" name="Freeform 38"/>
          <p:cNvSpPr/>
          <p:nvPr/>
        </p:nvSpPr>
        <p:spPr>
          <a:xfrm>
            <a:off x="12702938" y="8213353"/>
            <a:ext cx="3464956" cy="2605647"/>
          </a:xfrm>
          <a:custGeom>
            <a:avLst/>
            <a:gdLst/>
            <a:ahLst/>
            <a:cxnLst/>
            <a:rect l="l" t="t" r="r" b="b"/>
            <a:pathLst>
              <a:path w="3464956" h="2605647">
                <a:moveTo>
                  <a:pt x="0" y="0"/>
                </a:moveTo>
                <a:lnTo>
                  <a:pt x="3464956" y="0"/>
                </a:lnTo>
                <a:lnTo>
                  <a:pt x="3464956" y="2605647"/>
                </a:lnTo>
                <a:lnTo>
                  <a:pt x="0" y="2605647"/>
                </a:lnTo>
                <a:lnTo>
                  <a:pt x="0" y="0"/>
                </a:lnTo>
                <a:close/>
              </a:path>
            </a:pathLst>
          </a:custGeom>
          <a:blipFill>
            <a:blip r:embed="rId41"/>
            <a:stretch>
              <a:fillRect/>
            </a:stretch>
          </a:blipFill>
        </p:spPr>
        <p:txBody>
          <a:bodyPr/>
          <a:lstStyle/>
          <a:p>
            <a:endParaRPr lang="en-GB"/>
          </a:p>
        </p:txBody>
      </p:sp>
      <p:sp>
        <p:nvSpPr>
          <p:cNvPr id="39" name="Freeform 39"/>
          <p:cNvSpPr/>
          <p:nvPr/>
        </p:nvSpPr>
        <p:spPr>
          <a:xfrm>
            <a:off x="10185658" y="9259409"/>
            <a:ext cx="2517280" cy="578974"/>
          </a:xfrm>
          <a:custGeom>
            <a:avLst/>
            <a:gdLst/>
            <a:ahLst/>
            <a:cxnLst/>
            <a:rect l="l" t="t" r="r" b="b"/>
            <a:pathLst>
              <a:path w="2517280" h="578974">
                <a:moveTo>
                  <a:pt x="0" y="0"/>
                </a:moveTo>
                <a:lnTo>
                  <a:pt x="2517280" y="0"/>
                </a:lnTo>
                <a:lnTo>
                  <a:pt x="2517280" y="578974"/>
                </a:lnTo>
                <a:lnTo>
                  <a:pt x="0" y="578974"/>
                </a:lnTo>
                <a:lnTo>
                  <a:pt x="0" y="0"/>
                </a:lnTo>
                <a:close/>
              </a:path>
            </a:pathLst>
          </a:custGeom>
          <a:blipFill>
            <a:blip r:embed="rId42"/>
            <a:stretch>
              <a:fillRect/>
            </a:stretch>
          </a:blipFill>
        </p:spPr>
        <p:txBody>
          <a:bodyPr/>
          <a:lstStyle/>
          <a:p>
            <a:endParaRPr lang="en-GB"/>
          </a:p>
        </p:txBody>
      </p:sp>
      <p:sp>
        <p:nvSpPr>
          <p:cNvPr id="40" name="Freeform 40"/>
          <p:cNvSpPr/>
          <p:nvPr/>
        </p:nvSpPr>
        <p:spPr>
          <a:xfrm>
            <a:off x="11277499" y="1071073"/>
            <a:ext cx="1159272" cy="1159272"/>
          </a:xfrm>
          <a:custGeom>
            <a:avLst/>
            <a:gdLst/>
            <a:ahLst/>
            <a:cxnLst/>
            <a:rect l="l" t="t" r="r" b="b"/>
            <a:pathLst>
              <a:path w="1159272" h="1159272">
                <a:moveTo>
                  <a:pt x="0" y="0"/>
                </a:moveTo>
                <a:lnTo>
                  <a:pt x="1159272" y="0"/>
                </a:lnTo>
                <a:lnTo>
                  <a:pt x="1159272" y="1159272"/>
                </a:lnTo>
                <a:lnTo>
                  <a:pt x="0" y="1159272"/>
                </a:lnTo>
                <a:lnTo>
                  <a:pt x="0" y="0"/>
                </a:lnTo>
                <a:close/>
              </a:path>
            </a:pathLst>
          </a:custGeom>
          <a:blipFill>
            <a:blip r:embed="rId43">
              <a:extLst>
                <a:ext uri="{96DAC541-7B7A-43D3-8B79-37D633B846F1}">
                  <asvg:svgBlip xmlns:asvg="http://schemas.microsoft.com/office/drawing/2016/SVG/main" r:embed="rId44"/>
                </a:ext>
              </a:extLst>
            </a:blip>
            <a:stretch>
              <a:fillRect/>
            </a:stretch>
          </a:blipFill>
        </p:spPr>
        <p:txBody>
          <a:bodyPr/>
          <a:lstStyle/>
          <a:p>
            <a:endParaRPr lang="en-GB"/>
          </a:p>
        </p:txBody>
      </p:sp>
      <p:sp>
        <p:nvSpPr>
          <p:cNvPr id="41" name="Freeform 41"/>
          <p:cNvSpPr/>
          <p:nvPr/>
        </p:nvSpPr>
        <p:spPr>
          <a:xfrm>
            <a:off x="14084323" y="5496291"/>
            <a:ext cx="1761378" cy="606066"/>
          </a:xfrm>
          <a:custGeom>
            <a:avLst/>
            <a:gdLst/>
            <a:ahLst/>
            <a:cxnLst/>
            <a:rect l="l" t="t" r="r" b="b"/>
            <a:pathLst>
              <a:path w="1761378" h="606066">
                <a:moveTo>
                  <a:pt x="0" y="0"/>
                </a:moveTo>
                <a:lnTo>
                  <a:pt x="1761378" y="0"/>
                </a:lnTo>
                <a:lnTo>
                  <a:pt x="1761378" y="606065"/>
                </a:lnTo>
                <a:lnTo>
                  <a:pt x="0" y="606065"/>
                </a:lnTo>
                <a:lnTo>
                  <a:pt x="0" y="0"/>
                </a:lnTo>
                <a:close/>
              </a:path>
            </a:pathLst>
          </a:custGeom>
          <a:blipFill>
            <a:blip r:embed="rId45"/>
            <a:stretch>
              <a:fillRect/>
            </a:stretch>
          </a:blipFill>
        </p:spPr>
        <p:txBody>
          <a:bodyPr/>
          <a:lstStyle/>
          <a:p>
            <a:endParaRPr lang="en-GB"/>
          </a:p>
        </p:txBody>
      </p:sp>
      <p:sp>
        <p:nvSpPr>
          <p:cNvPr id="42" name="Freeform 42"/>
          <p:cNvSpPr/>
          <p:nvPr/>
        </p:nvSpPr>
        <p:spPr>
          <a:xfrm>
            <a:off x="9440888" y="1518409"/>
            <a:ext cx="1538513" cy="650108"/>
          </a:xfrm>
          <a:custGeom>
            <a:avLst/>
            <a:gdLst/>
            <a:ahLst/>
            <a:cxnLst/>
            <a:rect l="l" t="t" r="r" b="b"/>
            <a:pathLst>
              <a:path w="1538513" h="650108">
                <a:moveTo>
                  <a:pt x="0" y="0"/>
                </a:moveTo>
                <a:lnTo>
                  <a:pt x="1538513" y="0"/>
                </a:lnTo>
                <a:lnTo>
                  <a:pt x="1538513" y="650108"/>
                </a:lnTo>
                <a:lnTo>
                  <a:pt x="0" y="650108"/>
                </a:lnTo>
                <a:lnTo>
                  <a:pt x="0" y="0"/>
                </a:lnTo>
                <a:close/>
              </a:path>
            </a:pathLst>
          </a:custGeom>
          <a:blipFill>
            <a:blip r:embed="rId46"/>
            <a:stretch>
              <a:fillRect/>
            </a:stretch>
          </a:blipFill>
        </p:spPr>
        <p:txBody>
          <a:bodyPr/>
          <a:lstStyle/>
          <a:p>
            <a:endParaRPr lang="en-GB"/>
          </a:p>
        </p:txBody>
      </p:sp>
      <p:sp>
        <p:nvSpPr>
          <p:cNvPr id="43" name="Freeform 43"/>
          <p:cNvSpPr/>
          <p:nvPr/>
        </p:nvSpPr>
        <p:spPr>
          <a:xfrm>
            <a:off x="4669404" y="6815744"/>
            <a:ext cx="3175880" cy="793970"/>
          </a:xfrm>
          <a:custGeom>
            <a:avLst/>
            <a:gdLst/>
            <a:ahLst/>
            <a:cxnLst/>
            <a:rect l="l" t="t" r="r" b="b"/>
            <a:pathLst>
              <a:path w="3175880" h="793970">
                <a:moveTo>
                  <a:pt x="0" y="0"/>
                </a:moveTo>
                <a:lnTo>
                  <a:pt x="3175880" y="0"/>
                </a:lnTo>
                <a:lnTo>
                  <a:pt x="3175880" y="793970"/>
                </a:lnTo>
                <a:lnTo>
                  <a:pt x="0" y="793970"/>
                </a:lnTo>
                <a:lnTo>
                  <a:pt x="0" y="0"/>
                </a:lnTo>
                <a:close/>
              </a:path>
            </a:pathLst>
          </a:custGeom>
          <a:blipFill>
            <a:blip r:embed="rId47"/>
            <a:stretch>
              <a:fillRect/>
            </a:stretch>
          </a:blipFill>
        </p:spPr>
        <p:txBody>
          <a:bodyPr/>
          <a:lstStyle/>
          <a:p>
            <a:endParaRPr lang="en-GB"/>
          </a:p>
        </p:txBody>
      </p:sp>
      <p:sp>
        <p:nvSpPr>
          <p:cNvPr id="44" name="Freeform 44"/>
          <p:cNvSpPr/>
          <p:nvPr/>
        </p:nvSpPr>
        <p:spPr>
          <a:xfrm>
            <a:off x="13858394" y="8042055"/>
            <a:ext cx="2155944" cy="838307"/>
          </a:xfrm>
          <a:custGeom>
            <a:avLst/>
            <a:gdLst/>
            <a:ahLst/>
            <a:cxnLst/>
            <a:rect l="l" t="t" r="r" b="b"/>
            <a:pathLst>
              <a:path w="2155944" h="838307">
                <a:moveTo>
                  <a:pt x="0" y="0"/>
                </a:moveTo>
                <a:lnTo>
                  <a:pt x="2155944" y="0"/>
                </a:lnTo>
                <a:lnTo>
                  <a:pt x="2155944" y="838307"/>
                </a:lnTo>
                <a:lnTo>
                  <a:pt x="0" y="838307"/>
                </a:lnTo>
                <a:lnTo>
                  <a:pt x="0" y="0"/>
                </a:lnTo>
                <a:close/>
              </a:path>
            </a:pathLst>
          </a:custGeom>
          <a:blipFill>
            <a:blip r:embed="rId48"/>
            <a:stretch>
              <a:fillRect/>
            </a:stretch>
          </a:blipFill>
        </p:spPr>
        <p:txBody>
          <a:bodyPr/>
          <a:lstStyle/>
          <a:p>
            <a:endParaRPr lang="en-GB"/>
          </a:p>
        </p:txBody>
      </p:sp>
      <p:sp>
        <p:nvSpPr>
          <p:cNvPr id="45" name="TextBox 45"/>
          <p:cNvSpPr txBox="1"/>
          <p:nvPr/>
        </p:nvSpPr>
        <p:spPr>
          <a:xfrm>
            <a:off x="563637" y="534352"/>
            <a:ext cx="16040136" cy="704967"/>
          </a:xfrm>
          <a:prstGeom prst="rect">
            <a:avLst/>
          </a:prstGeom>
        </p:spPr>
        <p:txBody>
          <a:bodyPr lIns="0" tIns="0" rIns="0" bIns="0" rtlCol="0" anchor="t">
            <a:spAutoFit/>
          </a:bodyPr>
          <a:lstStyle/>
          <a:p>
            <a:pPr algn="l">
              <a:lnSpc>
                <a:spcPts val="5372"/>
              </a:lnSpc>
            </a:pPr>
            <a:r>
              <a:rPr lang="en-US" sz="5165">
                <a:solidFill>
                  <a:srgbClr val="022949"/>
                </a:solidFill>
                <a:latin typeface="TT Interphases Bold"/>
              </a:rPr>
              <a:t>Our Corporate Members</a:t>
            </a:r>
          </a:p>
        </p:txBody>
      </p:sp>
      <p:sp>
        <p:nvSpPr>
          <p:cNvPr id="46" name="TextBox 46"/>
          <p:cNvSpPr txBox="1"/>
          <p:nvPr/>
        </p:nvSpPr>
        <p:spPr>
          <a:xfrm>
            <a:off x="15772755" y="9822391"/>
            <a:ext cx="483167" cy="317169"/>
          </a:xfrm>
          <a:prstGeom prst="rect">
            <a:avLst/>
          </a:prstGeom>
        </p:spPr>
        <p:txBody>
          <a:bodyPr lIns="0" tIns="0" rIns="0" bIns="0" rtlCol="0" anchor="t">
            <a:spAutoFit/>
          </a:bodyPr>
          <a:lstStyle/>
          <a:p>
            <a:pPr algn="r">
              <a:lnSpc>
                <a:spcPts val="2666"/>
              </a:lnSpc>
            </a:pPr>
            <a:r>
              <a:rPr lang="en-US" sz="1904">
                <a:solidFill>
                  <a:srgbClr val="022949"/>
                </a:solidFill>
                <a:latin typeface="TT Interphases Bold"/>
              </a:rPr>
              <a:t>39</a:t>
            </a:r>
          </a:p>
        </p:txBody>
      </p:sp>
      <p:sp>
        <p:nvSpPr>
          <p:cNvPr id="47" name="Freeform 47"/>
          <p:cNvSpPr/>
          <p:nvPr/>
        </p:nvSpPr>
        <p:spPr>
          <a:xfrm>
            <a:off x="1970541" y="6745752"/>
            <a:ext cx="2746079" cy="978587"/>
          </a:xfrm>
          <a:custGeom>
            <a:avLst/>
            <a:gdLst/>
            <a:ahLst/>
            <a:cxnLst/>
            <a:rect l="l" t="t" r="r" b="b"/>
            <a:pathLst>
              <a:path w="2746079" h="978587">
                <a:moveTo>
                  <a:pt x="0" y="0"/>
                </a:moveTo>
                <a:lnTo>
                  <a:pt x="2746078" y="0"/>
                </a:lnTo>
                <a:lnTo>
                  <a:pt x="2746078" y="978587"/>
                </a:lnTo>
                <a:lnTo>
                  <a:pt x="0" y="978587"/>
                </a:lnTo>
                <a:lnTo>
                  <a:pt x="0" y="0"/>
                </a:lnTo>
                <a:close/>
              </a:path>
            </a:pathLst>
          </a:custGeom>
          <a:blipFill>
            <a:blip r:embed="rId49"/>
            <a:stretch>
              <a:fillRect/>
            </a:stretch>
          </a:blipFill>
        </p:spPr>
        <p:txBody>
          <a:body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50680" y="14801601"/>
            <a:ext cx="637912" cy="651762"/>
          </a:xfrm>
          <a:custGeom>
            <a:avLst/>
            <a:gdLst/>
            <a:ahLst/>
            <a:cxnLst/>
            <a:rect l="l" t="t" r="r" b="b"/>
            <a:pathLst>
              <a:path w="637912" h="651762">
                <a:moveTo>
                  <a:pt x="0" y="0"/>
                </a:moveTo>
                <a:lnTo>
                  <a:pt x="637912" y="0"/>
                </a:lnTo>
                <a:lnTo>
                  <a:pt x="637912" y="651762"/>
                </a:lnTo>
                <a:lnTo>
                  <a:pt x="0" y="651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613373" y="-212404"/>
            <a:ext cx="20325214" cy="10691386"/>
            <a:chOff x="0" y="0"/>
            <a:chExt cx="5353143" cy="2815838"/>
          </a:xfrm>
        </p:grpSpPr>
        <p:sp>
          <p:nvSpPr>
            <p:cNvPr id="4" name="Freeform 4"/>
            <p:cNvSpPr/>
            <p:nvPr/>
          </p:nvSpPr>
          <p:spPr>
            <a:xfrm>
              <a:off x="0" y="0"/>
              <a:ext cx="5353143" cy="2815838"/>
            </a:xfrm>
            <a:custGeom>
              <a:avLst/>
              <a:gdLst/>
              <a:ahLst/>
              <a:cxnLst/>
              <a:rect l="l" t="t" r="r" b="b"/>
              <a:pathLst>
                <a:path w="5353143" h="2815838">
                  <a:moveTo>
                    <a:pt x="0" y="0"/>
                  </a:moveTo>
                  <a:lnTo>
                    <a:pt x="5353143" y="0"/>
                  </a:lnTo>
                  <a:lnTo>
                    <a:pt x="5353143" y="2815838"/>
                  </a:lnTo>
                  <a:lnTo>
                    <a:pt x="0" y="2815838"/>
                  </a:lnTo>
                  <a:close/>
                </a:path>
              </a:pathLst>
            </a:custGeom>
            <a:solidFill>
              <a:srgbClr val="022949"/>
            </a:solidFill>
          </p:spPr>
          <p:txBody>
            <a:bodyPr/>
            <a:lstStyle/>
            <a:p>
              <a:endParaRPr lang="en-GB"/>
            </a:p>
          </p:txBody>
        </p:sp>
        <p:sp>
          <p:nvSpPr>
            <p:cNvPr id="5" name="TextBox 5"/>
            <p:cNvSpPr txBox="1"/>
            <p:nvPr/>
          </p:nvSpPr>
          <p:spPr>
            <a:xfrm>
              <a:off x="0" y="-38100"/>
              <a:ext cx="5353143" cy="2853938"/>
            </a:xfrm>
            <a:prstGeom prst="rect">
              <a:avLst/>
            </a:prstGeom>
          </p:spPr>
          <p:txBody>
            <a:bodyPr lIns="67235" tIns="67235" rIns="67235" bIns="67235" rtlCol="0" anchor="ctr"/>
            <a:lstStyle/>
            <a:p>
              <a:pPr algn="ctr">
                <a:lnSpc>
                  <a:spcPts val="2779"/>
                </a:lnSpc>
              </a:pPr>
              <a:endParaRPr/>
            </a:p>
          </p:txBody>
        </p:sp>
      </p:grpSp>
      <p:grpSp>
        <p:nvGrpSpPr>
          <p:cNvPr id="6" name="Group 6"/>
          <p:cNvGrpSpPr/>
          <p:nvPr/>
        </p:nvGrpSpPr>
        <p:grpSpPr>
          <a:xfrm>
            <a:off x="4265634" y="3376445"/>
            <a:ext cx="8464415" cy="1661970"/>
            <a:chOff x="0" y="0"/>
            <a:chExt cx="11285887" cy="2215960"/>
          </a:xfrm>
        </p:grpSpPr>
        <p:sp>
          <p:nvSpPr>
            <p:cNvPr id="7" name="Freeform 7"/>
            <p:cNvSpPr/>
            <p:nvPr/>
          </p:nvSpPr>
          <p:spPr>
            <a:xfrm>
              <a:off x="9069927" y="0"/>
              <a:ext cx="2215960" cy="2215960"/>
            </a:xfrm>
            <a:custGeom>
              <a:avLst/>
              <a:gdLst/>
              <a:ahLst/>
              <a:cxnLst/>
              <a:rect l="l" t="t" r="r" b="b"/>
              <a:pathLst>
                <a:path w="2215960" h="2215960">
                  <a:moveTo>
                    <a:pt x="0" y="0"/>
                  </a:moveTo>
                  <a:lnTo>
                    <a:pt x="2215960" y="0"/>
                  </a:lnTo>
                  <a:lnTo>
                    <a:pt x="2215960" y="2215960"/>
                  </a:lnTo>
                  <a:lnTo>
                    <a:pt x="0" y="2215960"/>
                  </a:lnTo>
                  <a:lnTo>
                    <a:pt x="0" y="0"/>
                  </a:lnTo>
                  <a:close/>
                </a:path>
              </a:pathLst>
            </a:custGeom>
            <a:blipFill>
              <a:blip r:embed="rId4"/>
              <a:stretch>
                <a:fillRect/>
              </a:stretch>
            </a:blipFill>
          </p:spPr>
          <p:txBody>
            <a:bodyPr/>
            <a:lstStyle/>
            <a:p>
              <a:endParaRPr lang="en-GB"/>
            </a:p>
          </p:txBody>
        </p:sp>
        <p:sp>
          <p:nvSpPr>
            <p:cNvPr id="8" name="TextBox 8"/>
            <p:cNvSpPr txBox="1"/>
            <p:nvPr/>
          </p:nvSpPr>
          <p:spPr>
            <a:xfrm>
              <a:off x="0" y="806145"/>
              <a:ext cx="8377083" cy="660820"/>
            </a:xfrm>
            <a:prstGeom prst="rect">
              <a:avLst/>
            </a:prstGeom>
          </p:spPr>
          <p:txBody>
            <a:bodyPr lIns="0" tIns="0" rIns="0" bIns="0" rtlCol="0" anchor="t">
              <a:spAutoFit/>
            </a:bodyPr>
            <a:lstStyle/>
            <a:p>
              <a:pPr algn="l">
                <a:lnSpc>
                  <a:spcPts val="3679"/>
                </a:lnSpc>
                <a:spcBef>
                  <a:spcPct val="0"/>
                </a:spcBef>
              </a:pPr>
              <a:r>
                <a:rPr lang="en-US" sz="3537">
                  <a:solidFill>
                    <a:srgbClr val="F8ECCB"/>
                  </a:solidFill>
                  <a:latin typeface="TT Interphases Bold"/>
                </a:rPr>
                <a:t>Sponsorship Opportunities</a:t>
              </a:r>
            </a:p>
          </p:txBody>
        </p:sp>
      </p:grpSp>
      <p:grpSp>
        <p:nvGrpSpPr>
          <p:cNvPr id="9" name="Group 9"/>
          <p:cNvGrpSpPr/>
          <p:nvPr/>
        </p:nvGrpSpPr>
        <p:grpSpPr>
          <a:xfrm>
            <a:off x="4313799" y="1630229"/>
            <a:ext cx="8464415" cy="1661970"/>
            <a:chOff x="0" y="0"/>
            <a:chExt cx="11285887" cy="2215960"/>
          </a:xfrm>
        </p:grpSpPr>
        <p:sp>
          <p:nvSpPr>
            <p:cNvPr id="10" name="Freeform 10"/>
            <p:cNvSpPr/>
            <p:nvPr/>
          </p:nvSpPr>
          <p:spPr>
            <a:xfrm>
              <a:off x="9069927" y="0"/>
              <a:ext cx="2215960" cy="2215960"/>
            </a:xfrm>
            <a:custGeom>
              <a:avLst/>
              <a:gdLst/>
              <a:ahLst/>
              <a:cxnLst/>
              <a:rect l="l" t="t" r="r" b="b"/>
              <a:pathLst>
                <a:path w="2215960" h="2215960">
                  <a:moveTo>
                    <a:pt x="0" y="0"/>
                  </a:moveTo>
                  <a:lnTo>
                    <a:pt x="2215960" y="0"/>
                  </a:lnTo>
                  <a:lnTo>
                    <a:pt x="2215960" y="2215960"/>
                  </a:lnTo>
                  <a:lnTo>
                    <a:pt x="0" y="2215960"/>
                  </a:lnTo>
                  <a:lnTo>
                    <a:pt x="0" y="0"/>
                  </a:lnTo>
                  <a:close/>
                </a:path>
              </a:pathLst>
            </a:custGeom>
            <a:blipFill>
              <a:blip r:embed="rId5"/>
              <a:stretch>
                <a:fillRect/>
              </a:stretch>
            </a:blipFill>
          </p:spPr>
          <p:txBody>
            <a:bodyPr/>
            <a:lstStyle/>
            <a:p>
              <a:endParaRPr lang="en-GB"/>
            </a:p>
          </p:txBody>
        </p:sp>
        <p:sp>
          <p:nvSpPr>
            <p:cNvPr id="11" name="TextBox 11"/>
            <p:cNvSpPr txBox="1"/>
            <p:nvPr/>
          </p:nvSpPr>
          <p:spPr>
            <a:xfrm>
              <a:off x="0" y="806145"/>
              <a:ext cx="8377083" cy="660820"/>
            </a:xfrm>
            <a:prstGeom prst="rect">
              <a:avLst/>
            </a:prstGeom>
          </p:spPr>
          <p:txBody>
            <a:bodyPr lIns="0" tIns="0" rIns="0" bIns="0" rtlCol="0" anchor="t">
              <a:spAutoFit/>
            </a:bodyPr>
            <a:lstStyle/>
            <a:p>
              <a:pPr algn="l">
                <a:lnSpc>
                  <a:spcPts val="3679"/>
                </a:lnSpc>
                <a:spcBef>
                  <a:spcPct val="0"/>
                </a:spcBef>
              </a:pPr>
              <a:r>
                <a:rPr lang="en-US" sz="3537">
                  <a:solidFill>
                    <a:srgbClr val="F8ECCB"/>
                  </a:solidFill>
                  <a:latin typeface="TT Interphases Bold"/>
                </a:rPr>
                <a:t>Executive Summary</a:t>
              </a:r>
            </a:p>
          </p:txBody>
        </p:sp>
      </p:grpSp>
      <p:sp>
        <p:nvSpPr>
          <p:cNvPr id="12" name="TextBox 12"/>
          <p:cNvSpPr txBox="1"/>
          <p:nvPr/>
        </p:nvSpPr>
        <p:spPr>
          <a:xfrm>
            <a:off x="827205" y="573740"/>
            <a:ext cx="14857115" cy="704967"/>
          </a:xfrm>
          <a:prstGeom prst="rect">
            <a:avLst/>
          </a:prstGeom>
        </p:spPr>
        <p:txBody>
          <a:bodyPr lIns="0" tIns="0" rIns="0" bIns="0" rtlCol="0" anchor="t">
            <a:spAutoFit/>
          </a:bodyPr>
          <a:lstStyle/>
          <a:p>
            <a:pPr algn="l">
              <a:lnSpc>
                <a:spcPts val="5372"/>
              </a:lnSpc>
            </a:pPr>
            <a:r>
              <a:rPr lang="en-US" sz="5165">
                <a:solidFill>
                  <a:srgbClr val="F8ECCB"/>
                </a:solidFill>
                <a:latin typeface="TT Interphases Bold"/>
              </a:rPr>
              <a:t>Become a part of the neuroinclusive journey </a:t>
            </a:r>
          </a:p>
        </p:txBody>
      </p:sp>
      <p:grpSp>
        <p:nvGrpSpPr>
          <p:cNvPr id="13" name="Group 13"/>
          <p:cNvGrpSpPr/>
          <p:nvPr/>
        </p:nvGrpSpPr>
        <p:grpSpPr>
          <a:xfrm>
            <a:off x="4265634" y="6933305"/>
            <a:ext cx="8464415" cy="1703043"/>
            <a:chOff x="0" y="0"/>
            <a:chExt cx="11285887" cy="2270723"/>
          </a:xfrm>
        </p:grpSpPr>
        <p:sp>
          <p:nvSpPr>
            <p:cNvPr id="14" name="Freeform 14"/>
            <p:cNvSpPr/>
            <p:nvPr/>
          </p:nvSpPr>
          <p:spPr>
            <a:xfrm>
              <a:off x="9015163" y="0"/>
              <a:ext cx="2270723" cy="2270723"/>
            </a:xfrm>
            <a:custGeom>
              <a:avLst/>
              <a:gdLst/>
              <a:ahLst/>
              <a:cxnLst/>
              <a:rect l="l" t="t" r="r" b="b"/>
              <a:pathLst>
                <a:path w="2270723" h="2270723">
                  <a:moveTo>
                    <a:pt x="0" y="0"/>
                  </a:moveTo>
                  <a:lnTo>
                    <a:pt x="2270724" y="0"/>
                  </a:lnTo>
                  <a:lnTo>
                    <a:pt x="2270724" y="2270723"/>
                  </a:lnTo>
                  <a:lnTo>
                    <a:pt x="0" y="2270723"/>
                  </a:lnTo>
                  <a:lnTo>
                    <a:pt x="0" y="0"/>
                  </a:lnTo>
                  <a:close/>
                </a:path>
              </a:pathLst>
            </a:custGeom>
            <a:blipFill>
              <a:blip r:embed="rId6"/>
              <a:stretch>
                <a:fillRect/>
              </a:stretch>
            </a:blipFill>
          </p:spPr>
          <p:txBody>
            <a:bodyPr/>
            <a:lstStyle/>
            <a:p>
              <a:endParaRPr lang="en-GB"/>
            </a:p>
          </p:txBody>
        </p:sp>
        <p:sp>
          <p:nvSpPr>
            <p:cNvPr id="15" name="TextBox 15"/>
            <p:cNvSpPr txBox="1"/>
            <p:nvPr/>
          </p:nvSpPr>
          <p:spPr>
            <a:xfrm>
              <a:off x="0" y="833527"/>
              <a:ext cx="8377083" cy="660820"/>
            </a:xfrm>
            <a:prstGeom prst="rect">
              <a:avLst/>
            </a:prstGeom>
          </p:spPr>
          <p:txBody>
            <a:bodyPr lIns="0" tIns="0" rIns="0" bIns="0" rtlCol="0" anchor="t">
              <a:spAutoFit/>
            </a:bodyPr>
            <a:lstStyle/>
            <a:p>
              <a:pPr algn="l">
                <a:lnSpc>
                  <a:spcPts val="3679"/>
                </a:lnSpc>
                <a:spcBef>
                  <a:spcPct val="0"/>
                </a:spcBef>
              </a:pPr>
              <a:r>
                <a:rPr lang="en-US" sz="3537">
                  <a:solidFill>
                    <a:srgbClr val="F8ECCB"/>
                  </a:solidFill>
                  <a:latin typeface="TT Interphases Bold"/>
                </a:rPr>
                <a:t>Individual Membership </a:t>
              </a:r>
            </a:p>
          </p:txBody>
        </p:sp>
      </p:grpSp>
      <p:grpSp>
        <p:nvGrpSpPr>
          <p:cNvPr id="16" name="Group 16"/>
          <p:cNvGrpSpPr/>
          <p:nvPr/>
        </p:nvGrpSpPr>
        <p:grpSpPr>
          <a:xfrm>
            <a:off x="4265634" y="5164782"/>
            <a:ext cx="8464415" cy="1661970"/>
            <a:chOff x="0" y="0"/>
            <a:chExt cx="11285887" cy="2215960"/>
          </a:xfrm>
        </p:grpSpPr>
        <p:sp>
          <p:nvSpPr>
            <p:cNvPr id="17" name="Freeform 17"/>
            <p:cNvSpPr/>
            <p:nvPr/>
          </p:nvSpPr>
          <p:spPr>
            <a:xfrm>
              <a:off x="9069927" y="0"/>
              <a:ext cx="2215960" cy="2215960"/>
            </a:xfrm>
            <a:custGeom>
              <a:avLst/>
              <a:gdLst/>
              <a:ahLst/>
              <a:cxnLst/>
              <a:rect l="l" t="t" r="r" b="b"/>
              <a:pathLst>
                <a:path w="2215960" h="2215960">
                  <a:moveTo>
                    <a:pt x="0" y="0"/>
                  </a:moveTo>
                  <a:lnTo>
                    <a:pt x="2215960" y="0"/>
                  </a:lnTo>
                  <a:lnTo>
                    <a:pt x="2215960" y="2215960"/>
                  </a:lnTo>
                  <a:lnTo>
                    <a:pt x="0" y="2215960"/>
                  </a:lnTo>
                  <a:lnTo>
                    <a:pt x="0" y="0"/>
                  </a:lnTo>
                  <a:close/>
                </a:path>
              </a:pathLst>
            </a:custGeom>
            <a:blipFill>
              <a:blip r:embed="rId7"/>
              <a:stretch>
                <a:fillRect/>
              </a:stretch>
            </a:blipFill>
          </p:spPr>
          <p:txBody>
            <a:bodyPr/>
            <a:lstStyle/>
            <a:p>
              <a:endParaRPr lang="en-GB"/>
            </a:p>
          </p:txBody>
        </p:sp>
        <p:sp>
          <p:nvSpPr>
            <p:cNvPr id="18" name="TextBox 18"/>
            <p:cNvSpPr txBox="1"/>
            <p:nvPr/>
          </p:nvSpPr>
          <p:spPr>
            <a:xfrm>
              <a:off x="0" y="806145"/>
              <a:ext cx="8377083" cy="660820"/>
            </a:xfrm>
            <a:prstGeom prst="rect">
              <a:avLst/>
            </a:prstGeom>
          </p:spPr>
          <p:txBody>
            <a:bodyPr lIns="0" tIns="0" rIns="0" bIns="0" rtlCol="0" anchor="t">
              <a:spAutoFit/>
            </a:bodyPr>
            <a:lstStyle/>
            <a:p>
              <a:pPr algn="l">
                <a:lnSpc>
                  <a:spcPts val="3679"/>
                </a:lnSpc>
                <a:spcBef>
                  <a:spcPct val="0"/>
                </a:spcBef>
              </a:pPr>
              <a:r>
                <a:rPr lang="en-US" sz="3537">
                  <a:solidFill>
                    <a:srgbClr val="F8ECCB"/>
                  </a:solidFill>
                  <a:latin typeface="TT Interphases Bold"/>
                </a:rPr>
                <a:t>Corporate Membership</a:t>
              </a:r>
            </a:p>
          </p:txBody>
        </p:sp>
      </p:grpSp>
      <p:sp>
        <p:nvSpPr>
          <p:cNvPr id="19" name="TextBox 19"/>
          <p:cNvSpPr txBox="1"/>
          <p:nvPr/>
        </p:nvSpPr>
        <p:spPr>
          <a:xfrm>
            <a:off x="599616" y="9076220"/>
            <a:ext cx="12391059" cy="779047"/>
          </a:xfrm>
          <a:prstGeom prst="rect">
            <a:avLst/>
          </a:prstGeom>
        </p:spPr>
        <p:txBody>
          <a:bodyPr lIns="0" tIns="0" rIns="0" bIns="0" rtlCol="0" anchor="t">
            <a:spAutoFit/>
          </a:bodyPr>
          <a:lstStyle/>
          <a:p>
            <a:pPr algn="l">
              <a:lnSpc>
                <a:spcPts val="3474"/>
              </a:lnSpc>
            </a:pPr>
            <a:r>
              <a:rPr lang="en-US" sz="2482">
                <a:solidFill>
                  <a:srgbClr val="FFFFFF"/>
                </a:solidFill>
                <a:latin typeface="Canva Sans"/>
              </a:rPr>
              <a:t>info@gaintogether.org | gaintogether.org</a:t>
            </a:r>
          </a:p>
          <a:p>
            <a:pPr marL="0" lvl="0" indent="0" algn="l">
              <a:lnSpc>
                <a:spcPts val="2808"/>
              </a:lnSpc>
              <a:spcBef>
                <a:spcPct val="0"/>
              </a:spcBef>
            </a:pPr>
            <a:r>
              <a:rPr lang="en-US" sz="2006">
                <a:solidFill>
                  <a:srgbClr val="FFFFFF"/>
                </a:solidFill>
                <a:latin typeface="Canva Sans"/>
              </a:rPr>
              <a:t>2024. All rights reserved by GAIN Community Interest Company. Registered in England No. 13351142</a:t>
            </a:r>
            <a:r>
              <a:rPr lang="en-US" sz="2006" u="none" strike="noStrike">
                <a:solidFill>
                  <a:srgbClr val="FFFFFF"/>
                </a:solidFill>
                <a:latin typeface="Canva Sans"/>
              </a:rPr>
              <a:t>t</a:t>
            </a:r>
          </a:p>
        </p:txBody>
      </p:sp>
      <p:sp>
        <p:nvSpPr>
          <p:cNvPr id="20" name="Freeform 20"/>
          <p:cNvSpPr/>
          <p:nvPr/>
        </p:nvSpPr>
        <p:spPr>
          <a:xfrm>
            <a:off x="14385679" y="8636347"/>
            <a:ext cx="3086226" cy="968303"/>
          </a:xfrm>
          <a:custGeom>
            <a:avLst/>
            <a:gdLst/>
            <a:ahLst/>
            <a:cxnLst/>
            <a:rect l="l" t="t" r="r" b="b"/>
            <a:pathLst>
              <a:path w="3086226" h="968303">
                <a:moveTo>
                  <a:pt x="0" y="0"/>
                </a:moveTo>
                <a:lnTo>
                  <a:pt x="3086226" y="0"/>
                </a:lnTo>
                <a:lnTo>
                  <a:pt x="3086226" y="968304"/>
                </a:lnTo>
                <a:lnTo>
                  <a:pt x="0" y="968304"/>
                </a:lnTo>
                <a:lnTo>
                  <a:pt x="0" y="0"/>
                </a:lnTo>
                <a:close/>
              </a:path>
            </a:pathLst>
          </a:custGeom>
          <a:blipFill>
            <a:blip r:embed="rId8"/>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50680" y="14801601"/>
            <a:ext cx="637912" cy="651762"/>
          </a:xfrm>
          <a:custGeom>
            <a:avLst/>
            <a:gdLst/>
            <a:ahLst/>
            <a:cxnLst/>
            <a:rect l="l" t="t" r="r" b="b"/>
            <a:pathLst>
              <a:path w="637912" h="651762">
                <a:moveTo>
                  <a:pt x="0" y="0"/>
                </a:moveTo>
                <a:lnTo>
                  <a:pt x="637912" y="0"/>
                </a:lnTo>
                <a:lnTo>
                  <a:pt x="637912" y="651762"/>
                </a:lnTo>
                <a:lnTo>
                  <a:pt x="0" y="651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1839245" y="9251540"/>
            <a:ext cx="3484166" cy="243636"/>
          </a:xfrm>
          <a:prstGeom prst="rect">
            <a:avLst/>
          </a:prstGeom>
        </p:spPr>
        <p:txBody>
          <a:bodyPr lIns="0" tIns="0" rIns="0" bIns="0" rtlCol="0" anchor="t">
            <a:spAutoFit/>
          </a:bodyPr>
          <a:lstStyle/>
          <a:p>
            <a:pPr marL="0" lvl="0" indent="0" algn="l">
              <a:lnSpc>
                <a:spcPts val="2043"/>
              </a:lnSpc>
              <a:spcBef>
                <a:spcPct val="0"/>
              </a:spcBef>
            </a:pPr>
            <a:r>
              <a:rPr lang="en-US" sz="1459" u="none" spc="56">
                <a:solidFill>
                  <a:srgbClr val="FFFFFF"/>
                </a:solidFill>
                <a:latin typeface="TT Interphases Bold"/>
              </a:rPr>
              <a:t>reallygreatsite.com</a:t>
            </a:r>
          </a:p>
        </p:txBody>
      </p:sp>
      <p:sp>
        <p:nvSpPr>
          <p:cNvPr id="4" name="TextBox 4"/>
          <p:cNvSpPr txBox="1"/>
          <p:nvPr/>
        </p:nvSpPr>
        <p:spPr>
          <a:xfrm>
            <a:off x="3170747" y="9273308"/>
            <a:ext cx="3479829" cy="243636"/>
          </a:xfrm>
          <a:prstGeom prst="rect">
            <a:avLst/>
          </a:prstGeom>
        </p:spPr>
        <p:txBody>
          <a:bodyPr lIns="0" tIns="0" rIns="0" bIns="0" rtlCol="0" anchor="t">
            <a:spAutoFit/>
          </a:bodyPr>
          <a:lstStyle/>
          <a:p>
            <a:pPr marL="0" lvl="0" indent="0" algn="l">
              <a:lnSpc>
                <a:spcPts val="2043"/>
              </a:lnSpc>
              <a:spcBef>
                <a:spcPct val="0"/>
              </a:spcBef>
            </a:pPr>
            <a:r>
              <a:rPr lang="en-US" sz="1459" u="none" spc="56">
                <a:solidFill>
                  <a:srgbClr val="FFFFFF"/>
                </a:solidFill>
                <a:latin typeface="TT Interphases Bold"/>
              </a:rPr>
              <a:t>www.reallygreatsite.com</a:t>
            </a:r>
          </a:p>
        </p:txBody>
      </p:sp>
      <p:sp>
        <p:nvSpPr>
          <p:cNvPr id="5" name="TextBox 5"/>
          <p:cNvSpPr txBox="1"/>
          <p:nvPr/>
        </p:nvSpPr>
        <p:spPr>
          <a:xfrm>
            <a:off x="2584870" y="1652113"/>
            <a:ext cx="13370544" cy="953459"/>
          </a:xfrm>
          <a:prstGeom prst="rect">
            <a:avLst/>
          </a:prstGeom>
        </p:spPr>
        <p:txBody>
          <a:bodyPr lIns="0" tIns="0" rIns="0" bIns="0" rtlCol="0" anchor="t">
            <a:spAutoFit/>
          </a:bodyPr>
          <a:lstStyle/>
          <a:p>
            <a:pPr marL="395714" lvl="1" indent="-197857" algn="l">
              <a:lnSpc>
                <a:spcPts val="2566"/>
              </a:lnSpc>
              <a:buFont typeface="Arial"/>
              <a:buChar char="•"/>
            </a:pPr>
            <a:r>
              <a:rPr lang="en-US" sz="1832">
                <a:solidFill>
                  <a:srgbClr val="022949"/>
                </a:solidFill>
                <a:latin typeface="TT Interphases"/>
              </a:rPr>
              <a:t>Insurance industry design thinking workshops</a:t>
            </a:r>
          </a:p>
          <a:p>
            <a:pPr marL="395714" lvl="1" indent="-197857" algn="l">
              <a:lnSpc>
                <a:spcPts val="2566"/>
              </a:lnSpc>
              <a:buFont typeface="Arial"/>
              <a:buChar char="•"/>
            </a:pPr>
            <a:r>
              <a:rPr lang="en-US" sz="1832">
                <a:solidFill>
                  <a:srgbClr val="022949"/>
                </a:solidFill>
                <a:latin typeface="TT Interphases"/>
              </a:rPr>
              <a:t>Virtual launch, October 2021</a:t>
            </a:r>
          </a:p>
          <a:p>
            <a:pPr marL="395714" lvl="1" indent="-197857" algn="l">
              <a:lnSpc>
                <a:spcPts val="2566"/>
              </a:lnSpc>
              <a:buFont typeface="Arial"/>
              <a:buChar char="•"/>
            </a:pPr>
            <a:r>
              <a:rPr lang="en-US" sz="1832">
                <a:solidFill>
                  <a:srgbClr val="022949"/>
                </a:solidFill>
                <a:latin typeface="TT Interphases"/>
              </a:rPr>
              <a:t>8 Founder Funders</a:t>
            </a:r>
          </a:p>
        </p:txBody>
      </p:sp>
      <p:sp>
        <p:nvSpPr>
          <p:cNvPr id="6" name="Freeform 6"/>
          <p:cNvSpPr/>
          <p:nvPr/>
        </p:nvSpPr>
        <p:spPr>
          <a:xfrm flipH="1">
            <a:off x="175151" y="1680688"/>
            <a:ext cx="13295436" cy="8359506"/>
          </a:xfrm>
          <a:custGeom>
            <a:avLst/>
            <a:gdLst/>
            <a:ahLst/>
            <a:cxnLst/>
            <a:rect l="l" t="t" r="r" b="b"/>
            <a:pathLst>
              <a:path w="13295436" h="8359506">
                <a:moveTo>
                  <a:pt x="13295436" y="0"/>
                </a:moveTo>
                <a:lnTo>
                  <a:pt x="0" y="0"/>
                </a:lnTo>
                <a:lnTo>
                  <a:pt x="0" y="8359506"/>
                </a:lnTo>
                <a:lnTo>
                  <a:pt x="13295436" y="8359506"/>
                </a:lnTo>
                <a:lnTo>
                  <a:pt x="1329543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p:cNvSpPr txBox="1"/>
          <p:nvPr/>
        </p:nvSpPr>
        <p:spPr>
          <a:xfrm>
            <a:off x="6006177" y="2576997"/>
            <a:ext cx="6801327" cy="1601084"/>
          </a:xfrm>
          <a:prstGeom prst="rect">
            <a:avLst/>
          </a:prstGeom>
        </p:spPr>
        <p:txBody>
          <a:bodyPr lIns="0" tIns="0" rIns="0" bIns="0" rtlCol="0" anchor="t">
            <a:spAutoFit/>
          </a:bodyPr>
          <a:lstStyle/>
          <a:p>
            <a:pPr marL="395714" lvl="1" indent="-197857" algn="l">
              <a:lnSpc>
                <a:spcPts val="2566"/>
              </a:lnSpc>
              <a:buFont typeface="Arial"/>
              <a:buChar char="•"/>
            </a:pPr>
            <a:r>
              <a:rPr lang="en-US" sz="1832">
                <a:solidFill>
                  <a:srgbClr val="022949"/>
                </a:solidFill>
                <a:latin typeface="TT Interphases"/>
              </a:rPr>
              <a:t>Hire of the first GAIN employee</a:t>
            </a:r>
          </a:p>
          <a:p>
            <a:pPr marL="395714" lvl="1" indent="-197857" algn="l">
              <a:lnSpc>
                <a:spcPts val="2566"/>
              </a:lnSpc>
              <a:buFont typeface="Arial"/>
              <a:buChar char="•"/>
            </a:pPr>
            <a:r>
              <a:rPr lang="en-US" sz="1832">
                <a:solidFill>
                  <a:srgbClr val="022949"/>
                </a:solidFill>
                <a:latin typeface="TT Interphases"/>
              </a:rPr>
              <a:t>GAIN membership launch June 2022</a:t>
            </a:r>
          </a:p>
          <a:p>
            <a:pPr marL="395714" lvl="1" indent="-197857" algn="l">
              <a:lnSpc>
                <a:spcPts val="2566"/>
              </a:lnSpc>
              <a:buFont typeface="Arial"/>
              <a:buChar char="•"/>
            </a:pPr>
            <a:r>
              <a:rPr lang="en-US" sz="1832">
                <a:solidFill>
                  <a:srgbClr val="022949"/>
                </a:solidFill>
                <a:latin typeface="TT Interphases"/>
              </a:rPr>
              <a:t>First GAIN member events, including IFN collaborations</a:t>
            </a:r>
          </a:p>
          <a:p>
            <a:pPr marL="395714" lvl="1" indent="-197857" algn="l">
              <a:lnSpc>
                <a:spcPts val="2566"/>
              </a:lnSpc>
              <a:buFont typeface="Arial"/>
              <a:buChar char="•"/>
            </a:pPr>
            <a:r>
              <a:rPr lang="en-US" sz="1832">
                <a:solidFill>
                  <a:srgbClr val="022949"/>
                </a:solidFill>
                <a:latin typeface="TT Interphases"/>
              </a:rPr>
              <a:t>First individual member survey</a:t>
            </a:r>
          </a:p>
          <a:p>
            <a:pPr marL="395714" lvl="1" indent="-197857" algn="l">
              <a:lnSpc>
                <a:spcPts val="2566"/>
              </a:lnSpc>
              <a:buFont typeface="Arial"/>
              <a:buChar char="•"/>
            </a:pPr>
            <a:r>
              <a:rPr lang="en-US" sz="1832">
                <a:solidFill>
                  <a:srgbClr val="022949"/>
                </a:solidFill>
                <a:latin typeface="TT Interphases"/>
              </a:rPr>
              <a:t>9 Corporate members and 275 Individual members</a:t>
            </a:r>
          </a:p>
        </p:txBody>
      </p:sp>
      <p:sp>
        <p:nvSpPr>
          <p:cNvPr id="8" name="TextBox 8"/>
          <p:cNvSpPr txBox="1"/>
          <p:nvPr/>
        </p:nvSpPr>
        <p:spPr>
          <a:xfrm>
            <a:off x="7485942" y="4320276"/>
            <a:ext cx="7837469" cy="2248710"/>
          </a:xfrm>
          <a:prstGeom prst="rect">
            <a:avLst/>
          </a:prstGeom>
        </p:spPr>
        <p:txBody>
          <a:bodyPr lIns="0" tIns="0" rIns="0" bIns="0" rtlCol="0" anchor="t">
            <a:spAutoFit/>
          </a:bodyPr>
          <a:lstStyle/>
          <a:p>
            <a:pPr marL="395714" lvl="1" indent="-197857" algn="l">
              <a:lnSpc>
                <a:spcPts val="2566"/>
              </a:lnSpc>
              <a:buFont typeface="Arial"/>
              <a:buChar char="•"/>
            </a:pPr>
            <a:r>
              <a:rPr lang="en-US" sz="1832">
                <a:solidFill>
                  <a:srgbClr val="022949"/>
                </a:solidFill>
                <a:latin typeface="TT Interphases"/>
              </a:rPr>
              <a:t>2 further employees join GAIN</a:t>
            </a:r>
          </a:p>
          <a:p>
            <a:pPr marL="395714" lvl="1" indent="-197857" algn="l">
              <a:lnSpc>
                <a:spcPts val="2566"/>
              </a:lnSpc>
              <a:buFont typeface="Arial"/>
              <a:buChar char="•"/>
            </a:pPr>
            <a:r>
              <a:rPr lang="en-US" sz="1832">
                <a:solidFill>
                  <a:srgbClr val="022949"/>
                </a:solidFill>
                <a:latin typeface="TT Interphases"/>
              </a:rPr>
              <a:t>Launch of the GAIN industry benchmark, mentorship pilot, podcast, and “Bite Size” series</a:t>
            </a:r>
          </a:p>
          <a:p>
            <a:pPr marL="395714" lvl="1" indent="-197857" algn="l">
              <a:lnSpc>
                <a:spcPts val="2566"/>
              </a:lnSpc>
              <a:buFont typeface="Arial"/>
              <a:buChar char="•"/>
            </a:pPr>
            <a:r>
              <a:rPr lang="en-US" sz="1832">
                <a:solidFill>
                  <a:srgbClr val="022949"/>
                </a:solidFill>
                <a:latin typeface="TT Interphases"/>
              </a:rPr>
              <a:t>66 events run in 2023, including IFN, iCAN and IGPP collaborations and partnered with the Diversity Project </a:t>
            </a:r>
          </a:p>
          <a:p>
            <a:pPr marL="395714" lvl="1" indent="-197857" algn="l">
              <a:lnSpc>
                <a:spcPts val="2566"/>
              </a:lnSpc>
              <a:buFont typeface="Arial"/>
              <a:buChar char="•"/>
            </a:pPr>
            <a:r>
              <a:rPr lang="en-US" sz="1832">
                <a:solidFill>
                  <a:srgbClr val="022949"/>
                </a:solidFill>
                <a:latin typeface="TT Interphases"/>
              </a:rPr>
              <a:t>NCW, WAAW, and ADHD Awareness Month Campaigns</a:t>
            </a:r>
          </a:p>
          <a:p>
            <a:pPr marL="395714" lvl="1" indent="-197857" algn="l">
              <a:lnSpc>
                <a:spcPts val="2566"/>
              </a:lnSpc>
              <a:buFont typeface="Arial"/>
              <a:buChar char="•"/>
            </a:pPr>
            <a:r>
              <a:rPr lang="en-US" sz="1832">
                <a:solidFill>
                  <a:srgbClr val="022949"/>
                </a:solidFill>
                <a:latin typeface="TT Interphases"/>
              </a:rPr>
              <a:t>25 Corporate members and 1,092 Individual members</a:t>
            </a:r>
          </a:p>
        </p:txBody>
      </p:sp>
      <p:sp>
        <p:nvSpPr>
          <p:cNvPr id="9" name="TextBox 9"/>
          <p:cNvSpPr txBox="1"/>
          <p:nvPr/>
        </p:nvSpPr>
        <p:spPr>
          <a:xfrm>
            <a:off x="10147485" y="7031405"/>
            <a:ext cx="8804008" cy="2248710"/>
          </a:xfrm>
          <a:prstGeom prst="rect">
            <a:avLst/>
          </a:prstGeom>
        </p:spPr>
        <p:txBody>
          <a:bodyPr lIns="0" tIns="0" rIns="0" bIns="0" rtlCol="0" anchor="t">
            <a:spAutoFit/>
          </a:bodyPr>
          <a:lstStyle/>
          <a:p>
            <a:pPr marL="395714" lvl="1" indent="-197857" algn="l">
              <a:lnSpc>
                <a:spcPts val="2566"/>
              </a:lnSpc>
              <a:buFont typeface="Arial"/>
              <a:buChar char="•"/>
            </a:pPr>
            <a:r>
              <a:rPr lang="en-US" sz="1832">
                <a:solidFill>
                  <a:srgbClr val="022949"/>
                </a:solidFill>
                <a:latin typeface="TT Interphases"/>
              </a:rPr>
              <a:t>NCW &amp; WAAW Pathways to Neuroinclusion Campaign</a:t>
            </a:r>
          </a:p>
          <a:p>
            <a:pPr marL="395714" lvl="1" indent="-197857" algn="l">
              <a:lnSpc>
                <a:spcPts val="2566"/>
              </a:lnSpc>
              <a:buFont typeface="Arial"/>
              <a:buChar char="•"/>
            </a:pPr>
            <a:r>
              <a:rPr lang="en-US" sz="1832">
                <a:solidFill>
                  <a:srgbClr val="022949"/>
                </a:solidFill>
                <a:latin typeface="TT Interphases"/>
              </a:rPr>
              <a:t>Supported the UN/ION WAAD Campaign</a:t>
            </a:r>
          </a:p>
          <a:p>
            <a:pPr marL="395714" lvl="1" indent="-197857" algn="l">
              <a:lnSpc>
                <a:spcPts val="2566"/>
              </a:lnSpc>
              <a:buFont typeface="Arial"/>
              <a:buChar char="•"/>
            </a:pPr>
            <a:r>
              <a:rPr lang="en-US" sz="1832">
                <a:solidFill>
                  <a:srgbClr val="022949"/>
                </a:solidFill>
                <a:latin typeface="TT Interphases"/>
              </a:rPr>
              <a:t>Launch of the monthly corporate member round table </a:t>
            </a:r>
          </a:p>
          <a:p>
            <a:pPr marL="395714" lvl="1" indent="-197857" algn="l">
              <a:lnSpc>
                <a:spcPts val="2566"/>
              </a:lnSpc>
              <a:buFont typeface="Arial"/>
              <a:buChar char="•"/>
            </a:pPr>
            <a:r>
              <a:rPr lang="en-US" sz="1832">
                <a:solidFill>
                  <a:srgbClr val="022949"/>
                </a:solidFill>
                <a:latin typeface="TT Interphases"/>
              </a:rPr>
              <a:t>Release of findings from early GAIN industry benchmarks</a:t>
            </a:r>
          </a:p>
          <a:p>
            <a:pPr marL="395714" lvl="1" indent="-197857" algn="l">
              <a:lnSpc>
                <a:spcPts val="2566"/>
              </a:lnSpc>
              <a:buFont typeface="Arial"/>
              <a:buChar char="•"/>
            </a:pPr>
            <a:r>
              <a:rPr lang="en-US" sz="1832">
                <a:solidFill>
                  <a:srgbClr val="022949"/>
                </a:solidFill>
                <a:latin typeface="TT Interphases"/>
              </a:rPr>
              <a:t>42 Corporate members, 1,285 Individual members, and 3600 LinkedIn subscribers by end Q1 2024</a:t>
            </a:r>
          </a:p>
          <a:p>
            <a:pPr marL="395714" lvl="1" indent="-197857" algn="l">
              <a:lnSpc>
                <a:spcPts val="2566"/>
              </a:lnSpc>
              <a:buFont typeface="Arial"/>
              <a:buChar char="•"/>
            </a:pPr>
            <a:r>
              <a:rPr lang="en-US" sz="1832">
                <a:solidFill>
                  <a:srgbClr val="022949"/>
                </a:solidFill>
                <a:latin typeface="TT Interphases"/>
              </a:rPr>
              <a:t>Now a CII Accredited Partner</a:t>
            </a:r>
          </a:p>
        </p:txBody>
      </p:sp>
      <p:sp>
        <p:nvSpPr>
          <p:cNvPr id="10" name="TextBox 10"/>
          <p:cNvSpPr txBox="1"/>
          <p:nvPr/>
        </p:nvSpPr>
        <p:spPr>
          <a:xfrm>
            <a:off x="1317533" y="2105030"/>
            <a:ext cx="658073" cy="360191"/>
          </a:xfrm>
          <a:prstGeom prst="rect">
            <a:avLst/>
          </a:prstGeom>
        </p:spPr>
        <p:txBody>
          <a:bodyPr lIns="0" tIns="0" rIns="0" bIns="0" rtlCol="0" anchor="t">
            <a:spAutoFit/>
          </a:bodyPr>
          <a:lstStyle/>
          <a:p>
            <a:pPr algn="ctr">
              <a:lnSpc>
                <a:spcPts val="3062"/>
              </a:lnSpc>
            </a:pPr>
            <a:r>
              <a:rPr lang="en-US" sz="2187">
                <a:solidFill>
                  <a:srgbClr val="FBDF24"/>
                </a:solidFill>
                <a:latin typeface="Helvetica Now"/>
              </a:rPr>
              <a:t>2021</a:t>
            </a:r>
          </a:p>
        </p:txBody>
      </p:sp>
      <p:sp>
        <p:nvSpPr>
          <p:cNvPr id="11" name="TextBox 11"/>
          <p:cNvSpPr txBox="1"/>
          <p:nvPr/>
        </p:nvSpPr>
        <p:spPr>
          <a:xfrm>
            <a:off x="6111838" y="4663857"/>
            <a:ext cx="711032" cy="360191"/>
          </a:xfrm>
          <a:prstGeom prst="rect">
            <a:avLst/>
          </a:prstGeom>
        </p:spPr>
        <p:txBody>
          <a:bodyPr lIns="0" tIns="0" rIns="0" bIns="0" rtlCol="0" anchor="t">
            <a:spAutoFit/>
          </a:bodyPr>
          <a:lstStyle/>
          <a:p>
            <a:pPr algn="ctr">
              <a:lnSpc>
                <a:spcPts val="3062"/>
              </a:lnSpc>
            </a:pPr>
            <a:r>
              <a:rPr lang="en-US" sz="2187">
                <a:solidFill>
                  <a:srgbClr val="FBDF24"/>
                </a:solidFill>
                <a:latin typeface="Helvetica Now"/>
              </a:rPr>
              <a:t>2023</a:t>
            </a:r>
          </a:p>
        </p:txBody>
      </p:sp>
      <p:sp>
        <p:nvSpPr>
          <p:cNvPr id="12" name="TextBox 12"/>
          <p:cNvSpPr txBox="1"/>
          <p:nvPr/>
        </p:nvSpPr>
        <p:spPr>
          <a:xfrm>
            <a:off x="3625924" y="3252522"/>
            <a:ext cx="711032" cy="360191"/>
          </a:xfrm>
          <a:prstGeom prst="rect">
            <a:avLst/>
          </a:prstGeom>
        </p:spPr>
        <p:txBody>
          <a:bodyPr lIns="0" tIns="0" rIns="0" bIns="0" rtlCol="0" anchor="t">
            <a:spAutoFit/>
          </a:bodyPr>
          <a:lstStyle/>
          <a:p>
            <a:pPr algn="ctr">
              <a:lnSpc>
                <a:spcPts val="3062"/>
              </a:lnSpc>
            </a:pPr>
            <a:r>
              <a:rPr lang="en-US" sz="2187">
                <a:solidFill>
                  <a:srgbClr val="022949"/>
                </a:solidFill>
                <a:latin typeface="Helvetica Now"/>
              </a:rPr>
              <a:t>2022</a:t>
            </a:r>
          </a:p>
        </p:txBody>
      </p:sp>
      <p:sp>
        <p:nvSpPr>
          <p:cNvPr id="13" name="TextBox 13"/>
          <p:cNvSpPr txBox="1"/>
          <p:nvPr/>
        </p:nvSpPr>
        <p:spPr>
          <a:xfrm>
            <a:off x="8788484" y="7649681"/>
            <a:ext cx="711032" cy="360191"/>
          </a:xfrm>
          <a:prstGeom prst="rect">
            <a:avLst/>
          </a:prstGeom>
        </p:spPr>
        <p:txBody>
          <a:bodyPr lIns="0" tIns="0" rIns="0" bIns="0" rtlCol="0" anchor="t">
            <a:spAutoFit/>
          </a:bodyPr>
          <a:lstStyle/>
          <a:p>
            <a:pPr algn="ctr">
              <a:lnSpc>
                <a:spcPts val="3062"/>
              </a:lnSpc>
            </a:pPr>
            <a:r>
              <a:rPr lang="en-US" sz="2187">
                <a:solidFill>
                  <a:srgbClr val="022949"/>
                </a:solidFill>
                <a:latin typeface="Helvetica Now"/>
              </a:rPr>
              <a:t>2024</a:t>
            </a:r>
          </a:p>
        </p:txBody>
      </p:sp>
      <p:sp>
        <p:nvSpPr>
          <p:cNvPr id="14" name="TextBox 14"/>
          <p:cNvSpPr txBox="1"/>
          <p:nvPr/>
        </p:nvSpPr>
        <p:spPr>
          <a:xfrm>
            <a:off x="667770" y="448534"/>
            <a:ext cx="15403733" cy="704967"/>
          </a:xfrm>
          <a:prstGeom prst="rect">
            <a:avLst/>
          </a:prstGeom>
        </p:spPr>
        <p:txBody>
          <a:bodyPr lIns="0" tIns="0" rIns="0" bIns="0" rtlCol="0" anchor="t">
            <a:spAutoFit/>
          </a:bodyPr>
          <a:lstStyle/>
          <a:p>
            <a:pPr algn="l">
              <a:lnSpc>
                <a:spcPts val="5372"/>
              </a:lnSpc>
            </a:pPr>
            <a:r>
              <a:rPr lang="en-US" sz="5165">
                <a:solidFill>
                  <a:srgbClr val="022949"/>
                </a:solidFill>
                <a:latin typeface="TT Interphases Bold"/>
              </a:rPr>
              <a:t>Achievements and Progress</a:t>
            </a:r>
          </a:p>
        </p:txBody>
      </p:sp>
      <p:sp>
        <p:nvSpPr>
          <p:cNvPr id="15" name="TextBox 15"/>
          <p:cNvSpPr txBox="1"/>
          <p:nvPr/>
        </p:nvSpPr>
        <p:spPr>
          <a:xfrm>
            <a:off x="5189875" y="13403883"/>
            <a:ext cx="7908477" cy="632524"/>
          </a:xfrm>
          <a:prstGeom prst="rect">
            <a:avLst/>
          </a:prstGeom>
        </p:spPr>
        <p:txBody>
          <a:bodyPr lIns="0" tIns="0" rIns="0" bIns="0" rtlCol="0" anchor="t">
            <a:spAutoFit/>
          </a:bodyPr>
          <a:lstStyle/>
          <a:p>
            <a:pPr algn="l">
              <a:lnSpc>
                <a:spcPts val="4815"/>
              </a:lnSpc>
            </a:pPr>
            <a:r>
              <a:rPr lang="en-US" sz="4629">
                <a:solidFill>
                  <a:srgbClr val="022949"/>
                </a:solidFill>
                <a:latin typeface="TT Interphases Bold"/>
              </a:rPr>
              <a:t>Achievements and Progress</a:t>
            </a:r>
          </a:p>
        </p:txBody>
      </p:sp>
      <p:sp>
        <p:nvSpPr>
          <p:cNvPr id="16" name="TextBox 16"/>
          <p:cNvSpPr txBox="1"/>
          <p:nvPr/>
        </p:nvSpPr>
        <p:spPr>
          <a:xfrm>
            <a:off x="2101702" y="9867322"/>
            <a:ext cx="483167" cy="317169"/>
          </a:xfrm>
          <a:prstGeom prst="rect">
            <a:avLst/>
          </a:prstGeom>
        </p:spPr>
        <p:txBody>
          <a:bodyPr lIns="0" tIns="0" rIns="0" bIns="0" rtlCol="0" anchor="t">
            <a:spAutoFit/>
          </a:bodyPr>
          <a:lstStyle/>
          <a:p>
            <a:pPr algn="l">
              <a:lnSpc>
                <a:spcPts val="2666"/>
              </a:lnSpc>
            </a:pPr>
            <a:r>
              <a:rPr lang="en-US" sz="1904">
                <a:solidFill>
                  <a:srgbClr val="F8ECCB"/>
                </a:solidFill>
                <a:latin typeface="TT Interphases Bold"/>
              </a:rPr>
              <a:t>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50680" y="14801601"/>
            <a:ext cx="637912" cy="651762"/>
          </a:xfrm>
          <a:custGeom>
            <a:avLst/>
            <a:gdLst/>
            <a:ahLst/>
            <a:cxnLst/>
            <a:rect l="l" t="t" r="r" b="b"/>
            <a:pathLst>
              <a:path w="637912" h="651762">
                <a:moveTo>
                  <a:pt x="0" y="0"/>
                </a:moveTo>
                <a:lnTo>
                  <a:pt x="637912" y="0"/>
                </a:lnTo>
                <a:lnTo>
                  <a:pt x="637912" y="651762"/>
                </a:lnTo>
                <a:lnTo>
                  <a:pt x="0" y="651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2700000">
            <a:off x="6346934" y="2363962"/>
            <a:ext cx="5559075" cy="5559075"/>
          </a:xfrm>
          <a:custGeom>
            <a:avLst/>
            <a:gdLst/>
            <a:ahLst/>
            <a:cxnLst/>
            <a:rect l="l" t="t" r="r" b="b"/>
            <a:pathLst>
              <a:path w="5559075" h="5559075">
                <a:moveTo>
                  <a:pt x="0" y="0"/>
                </a:moveTo>
                <a:lnTo>
                  <a:pt x="5559075" y="0"/>
                </a:lnTo>
                <a:lnTo>
                  <a:pt x="5559075" y="5559076"/>
                </a:lnTo>
                <a:lnTo>
                  <a:pt x="0" y="55590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10486457" y="1680369"/>
            <a:ext cx="4404759" cy="2122556"/>
            <a:chOff x="0" y="0"/>
            <a:chExt cx="949745" cy="457661"/>
          </a:xfrm>
        </p:grpSpPr>
        <p:sp>
          <p:nvSpPr>
            <p:cNvPr id="5" name="Freeform 5"/>
            <p:cNvSpPr/>
            <p:nvPr/>
          </p:nvSpPr>
          <p:spPr>
            <a:xfrm>
              <a:off x="0" y="0"/>
              <a:ext cx="949746" cy="457661"/>
            </a:xfrm>
            <a:custGeom>
              <a:avLst/>
              <a:gdLst/>
              <a:ahLst/>
              <a:cxnLst/>
              <a:rect l="l" t="t" r="r" b="b"/>
              <a:pathLst>
                <a:path w="949746" h="457661">
                  <a:moveTo>
                    <a:pt x="88490" y="0"/>
                  </a:moveTo>
                  <a:lnTo>
                    <a:pt x="861255" y="0"/>
                  </a:lnTo>
                  <a:cubicBezTo>
                    <a:pt x="884724" y="0"/>
                    <a:pt x="907232" y="9323"/>
                    <a:pt x="923827" y="25918"/>
                  </a:cubicBezTo>
                  <a:cubicBezTo>
                    <a:pt x="940422" y="42513"/>
                    <a:pt x="949746" y="65021"/>
                    <a:pt x="949746" y="88490"/>
                  </a:cubicBezTo>
                  <a:lnTo>
                    <a:pt x="949746" y="369171"/>
                  </a:lnTo>
                  <a:cubicBezTo>
                    <a:pt x="949746" y="392640"/>
                    <a:pt x="940422" y="415148"/>
                    <a:pt x="923827" y="431743"/>
                  </a:cubicBezTo>
                  <a:cubicBezTo>
                    <a:pt x="907232" y="448338"/>
                    <a:pt x="884724" y="457661"/>
                    <a:pt x="861255" y="457661"/>
                  </a:cubicBezTo>
                  <a:lnTo>
                    <a:pt x="88490" y="457661"/>
                  </a:lnTo>
                  <a:cubicBezTo>
                    <a:pt x="65021" y="457661"/>
                    <a:pt x="42513" y="448338"/>
                    <a:pt x="25918" y="431743"/>
                  </a:cubicBezTo>
                  <a:cubicBezTo>
                    <a:pt x="9323" y="415148"/>
                    <a:pt x="0" y="392640"/>
                    <a:pt x="0" y="369171"/>
                  </a:cubicBezTo>
                  <a:lnTo>
                    <a:pt x="0" y="88490"/>
                  </a:lnTo>
                  <a:cubicBezTo>
                    <a:pt x="0" y="65021"/>
                    <a:pt x="9323" y="42513"/>
                    <a:pt x="25918" y="25918"/>
                  </a:cubicBezTo>
                  <a:cubicBezTo>
                    <a:pt x="42513" y="9323"/>
                    <a:pt x="65021" y="0"/>
                    <a:pt x="88490" y="0"/>
                  </a:cubicBezTo>
                  <a:close/>
                </a:path>
              </a:pathLst>
            </a:custGeom>
            <a:solidFill>
              <a:srgbClr val="F8ECCB"/>
            </a:solidFill>
            <a:ln w="28575" cap="rnd">
              <a:solidFill>
                <a:srgbClr val="022949"/>
              </a:solidFill>
              <a:prstDash val="solid"/>
              <a:round/>
            </a:ln>
          </p:spPr>
          <p:txBody>
            <a:bodyPr/>
            <a:lstStyle/>
            <a:p>
              <a:endParaRPr lang="en-GB"/>
            </a:p>
          </p:txBody>
        </p:sp>
        <p:sp>
          <p:nvSpPr>
            <p:cNvPr id="6" name="TextBox 6"/>
            <p:cNvSpPr txBox="1"/>
            <p:nvPr/>
          </p:nvSpPr>
          <p:spPr>
            <a:xfrm>
              <a:off x="0" y="-38100"/>
              <a:ext cx="949745" cy="495761"/>
            </a:xfrm>
            <a:prstGeom prst="rect">
              <a:avLst/>
            </a:prstGeom>
          </p:spPr>
          <p:txBody>
            <a:bodyPr lIns="82127" tIns="82127" rIns="82127" bIns="82127" rtlCol="0" anchor="ctr"/>
            <a:lstStyle/>
            <a:p>
              <a:pPr algn="ctr">
                <a:lnSpc>
                  <a:spcPts val="2964"/>
                </a:lnSpc>
              </a:pPr>
              <a:endParaRPr/>
            </a:p>
          </p:txBody>
        </p:sp>
      </p:grpSp>
      <p:grpSp>
        <p:nvGrpSpPr>
          <p:cNvPr id="7" name="Group 7"/>
          <p:cNvGrpSpPr/>
          <p:nvPr/>
        </p:nvGrpSpPr>
        <p:grpSpPr>
          <a:xfrm>
            <a:off x="10473565" y="6585228"/>
            <a:ext cx="4404759" cy="2122556"/>
            <a:chOff x="0" y="0"/>
            <a:chExt cx="949745" cy="457661"/>
          </a:xfrm>
        </p:grpSpPr>
        <p:sp>
          <p:nvSpPr>
            <p:cNvPr id="8" name="Freeform 8"/>
            <p:cNvSpPr/>
            <p:nvPr/>
          </p:nvSpPr>
          <p:spPr>
            <a:xfrm>
              <a:off x="0" y="0"/>
              <a:ext cx="949746" cy="457661"/>
            </a:xfrm>
            <a:custGeom>
              <a:avLst/>
              <a:gdLst/>
              <a:ahLst/>
              <a:cxnLst/>
              <a:rect l="l" t="t" r="r" b="b"/>
              <a:pathLst>
                <a:path w="949746" h="457661">
                  <a:moveTo>
                    <a:pt x="88490" y="0"/>
                  </a:moveTo>
                  <a:lnTo>
                    <a:pt x="861255" y="0"/>
                  </a:lnTo>
                  <a:cubicBezTo>
                    <a:pt x="884724" y="0"/>
                    <a:pt x="907232" y="9323"/>
                    <a:pt x="923827" y="25918"/>
                  </a:cubicBezTo>
                  <a:cubicBezTo>
                    <a:pt x="940422" y="42513"/>
                    <a:pt x="949746" y="65021"/>
                    <a:pt x="949746" y="88490"/>
                  </a:cubicBezTo>
                  <a:lnTo>
                    <a:pt x="949746" y="369171"/>
                  </a:lnTo>
                  <a:cubicBezTo>
                    <a:pt x="949746" y="392640"/>
                    <a:pt x="940422" y="415148"/>
                    <a:pt x="923827" y="431743"/>
                  </a:cubicBezTo>
                  <a:cubicBezTo>
                    <a:pt x="907232" y="448338"/>
                    <a:pt x="884724" y="457661"/>
                    <a:pt x="861255" y="457661"/>
                  </a:cubicBezTo>
                  <a:lnTo>
                    <a:pt x="88490" y="457661"/>
                  </a:lnTo>
                  <a:cubicBezTo>
                    <a:pt x="65021" y="457661"/>
                    <a:pt x="42513" y="448338"/>
                    <a:pt x="25918" y="431743"/>
                  </a:cubicBezTo>
                  <a:cubicBezTo>
                    <a:pt x="9323" y="415148"/>
                    <a:pt x="0" y="392640"/>
                    <a:pt x="0" y="369171"/>
                  </a:cubicBezTo>
                  <a:lnTo>
                    <a:pt x="0" y="88490"/>
                  </a:lnTo>
                  <a:cubicBezTo>
                    <a:pt x="0" y="65021"/>
                    <a:pt x="9323" y="42513"/>
                    <a:pt x="25918" y="25918"/>
                  </a:cubicBezTo>
                  <a:cubicBezTo>
                    <a:pt x="42513" y="9323"/>
                    <a:pt x="65021" y="0"/>
                    <a:pt x="88490" y="0"/>
                  </a:cubicBezTo>
                  <a:close/>
                </a:path>
              </a:pathLst>
            </a:custGeom>
            <a:solidFill>
              <a:srgbClr val="F8ECCB"/>
            </a:solidFill>
            <a:ln w="28575" cap="rnd">
              <a:solidFill>
                <a:srgbClr val="E4BB42"/>
              </a:solidFill>
              <a:prstDash val="solid"/>
              <a:round/>
            </a:ln>
          </p:spPr>
          <p:txBody>
            <a:bodyPr/>
            <a:lstStyle/>
            <a:p>
              <a:endParaRPr lang="en-GB"/>
            </a:p>
          </p:txBody>
        </p:sp>
        <p:sp>
          <p:nvSpPr>
            <p:cNvPr id="9" name="TextBox 9"/>
            <p:cNvSpPr txBox="1"/>
            <p:nvPr/>
          </p:nvSpPr>
          <p:spPr>
            <a:xfrm>
              <a:off x="0" y="-38100"/>
              <a:ext cx="949745" cy="495761"/>
            </a:xfrm>
            <a:prstGeom prst="rect">
              <a:avLst/>
            </a:prstGeom>
          </p:spPr>
          <p:txBody>
            <a:bodyPr lIns="82127" tIns="82127" rIns="82127" bIns="82127" rtlCol="0" anchor="ctr"/>
            <a:lstStyle/>
            <a:p>
              <a:pPr algn="ctr">
                <a:lnSpc>
                  <a:spcPts val="2964"/>
                </a:lnSpc>
              </a:pPr>
              <a:endParaRPr/>
            </a:p>
          </p:txBody>
        </p:sp>
      </p:grpSp>
      <p:grpSp>
        <p:nvGrpSpPr>
          <p:cNvPr id="10" name="Group 10"/>
          <p:cNvGrpSpPr/>
          <p:nvPr/>
        </p:nvGrpSpPr>
        <p:grpSpPr>
          <a:xfrm>
            <a:off x="3396784" y="6574998"/>
            <a:ext cx="4404759" cy="2122556"/>
            <a:chOff x="0" y="0"/>
            <a:chExt cx="949745" cy="457661"/>
          </a:xfrm>
        </p:grpSpPr>
        <p:sp>
          <p:nvSpPr>
            <p:cNvPr id="11" name="Freeform 11"/>
            <p:cNvSpPr/>
            <p:nvPr/>
          </p:nvSpPr>
          <p:spPr>
            <a:xfrm>
              <a:off x="0" y="0"/>
              <a:ext cx="949746" cy="457661"/>
            </a:xfrm>
            <a:custGeom>
              <a:avLst/>
              <a:gdLst/>
              <a:ahLst/>
              <a:cxnLst/>
              <a:rect l="l" t="t" r="r" b="b"/>
              <a:pathLst>
                <a:path w="949746" h="457661">
                  <a:moveTo>
                    <a:pt x="88490" y="0"/>
                  </a:moveTo>
                  <a:lnTo>
                    <a:pt x="861255" y="0"/>
                  </a:lnTo>
                  <a:cubicBezTo>
                    <a:pt x="884724" y="0"/>
                    <a:pt x="907232" y="9323"/>
                    <a:pt x="923827" y="25918"/>
                  </a:cubicBezTo>
                  <a:cubicBezTo>
                    <a:pt x="940422" y="42513"/>
                    <a:pt x="949746" y="65021"/>
                    <a:pt x="949746" y="88490"/>
                  </a:cubicBezTo>
                  <a:lnTo>
                    <a:pt x="949746" y="369171"/>
                  </a:lnTo>
                  <a:cubicBezTo>
                    <a:pt x="949746" y="392640"/>
                    <a:pt x="940422" y="415148"/>
                    <a:pt x="923827" y="431743"/>
                  </a:cubicBezTo>
                  <a:cubicBezTo>
                    <a:pt x="907232" y="448338"/>
                    <a:pt x="884724" y="457661"/>
                    <a:pt x="861255" y="457661"/>
                  </a:cubicBezTo>
                  <a:lnTo>
                    <a:pt x="88490" y="457661"/>
                  </a:lnTo>
                  <a:cubicBezTo>
                    <a:pt x="65021" y="457661"/>
                    <a:pt x="42513" y="448338"/>
                    <a:pt x="25918" y="431743"/>
                  </a:cubicBezTo>
                  <a:cubicBezTo>
                    <a:pt x="9323" y="415148"/>
                    <a:pt x="0" y="392640"/>
                    <a:pt x="0" y="369171"/>
                  </a:cubicBezTo>
                  <a:lnTo>
                    <a:pt x="0" y="88490"/>
                  </a:lnTo>
                  <a:cubicBezTo>
                    <a:pt x="0" y="65021"/>
                    <a:pt x="9323" y="42513"/>
                    <a:pt x="25918" y="25918"/>
                  </a:cubicBezTo>
                  <a:cubicBezTo>
                    <a:pt x="42513" y="9323"/>
                    <a:pt x="65021" y="0"/>
                    <a:pt x="88490" y="0"/>
                  </a:cubicBezTo>
                  <a:close/>
                </a:path>
              </a:pathLst>
            </a:custGeom>
            <a:solidFill>
              <a:srgbClr val="F8ECCB"/>
            </a:solidFill>
            <a:ln w="28575" cap="rnd">
              <a:solidFill>
                <a:srgbClr val="022949"/>
              </a:solidFill>
              <a:prstDash val="solid"/>
              <a:round/>
            </a:ln>
          </p:spPr>
          <p:txBody>
            <a:bodyPr/>
            <a:lstStyle/>
            <a:p>
              <a:endParaRPr lang="en-GB"/>
            </a:p>
          </p:txBody>
        </p:sp>
        <p:sp>
          <p:nvSpPr>
            <p:cNvPr id="12" name="TextBox 12"/>
            <p:cNvSpPr txBox="1"/>
            <p:nvPr/>
          </p:nvSpPr>
          <p:spPr>
            <a:xfrm>
              <a:off x="0" y="-38100"/>
              <a:ext cx="949745" cy="495761"/>
            </a:xfrm>
            <a:prstGeom prst="rect">
              <a:avLst/>
            </a:prstGeom>
          </p:spPr>
          <p:txBody>
            <a:bodyPr lIns="82127" tIns="82127" rIns="82127" bIns="82127" rtlCol="0" anchor="ctr"/>
            <a:lstStyle/>
            <a:p>
              <a:pPr algn="ctr">
                <a:lnSpc>
                  <a:spcPts val="2964"/>
                </a:lnSpc>
              </a:pPr>
              <a:endParaRPr/>
            </a:p>
          </p:txBody>
        </p:sp>
      </p:grpSp>
      <p:grpSp>
        <p:nvGrpSpPr>
          <p:cNvPr id="13" name="Group 13"/>
          <p:cNvGrpSpPr/>
          <p:nvPr/>
        </p:nvGrpSpPr>
        <p:grpSpPr>
          <a:xfrm>
            <a:off x="3507715" y="1680369"/>
            <a:ext cx="4203167" cy="2122556"/>
            <a:chOff x="0" y="0"/>
            <a:chExt cx="906279" cy="457661"/>
          </a:xfrm>
        </p:grpSpPr>
        <p:sp>
          <p:nvSpPr>
            <p:cNvPr id="14" name="Freeform 14"/>
            <p:cNvSpPr/>
            <p:nvPr/>
          </p:nvSpPr>
          <p:spPr>
            <a:xfrm>
              <a:off x="0" y="0"/>
              <a:ext cx="906279" cy="457661"/>
            </a:xfrm>
            <a:custGeom>
              <a:avLst/>
              <a:gdLst/>
              <a:ahLst/>
              <a:cxnLst/>
              <a:rect l="l" t="t" r="r" b="b"/>
              <a:pathLst>
                <a:path w="906279" h="457661">
                  <a:moveTo>
                    <a:pt x="92734" y="0"/>
                  </a:moveTo>
                  <a:lnTo>
                    <a:pt x="813544" y="0"/>
                  </a:lnTo>
                  <a:cubicBezTo>
                    <a:pt x="864760" y="0"/>
                    <a:pt x="906279" y="41519"/>
                    <a:pt x="906279" y="92734"/>
                  </a:cubicBezTo>
                  <a:lnTo>
                    <a:pt x="906279" y="364927"/>
                  </a:lnTo>
                  <a:cubicBezTo>
                    <a:pt x="906279" y="416143"/>
                    <a:pt x="864760" y="457661"/>
                    <a:pt x="813544" y="457661"/>
                  </a:cubicBezTo>
                  <a:lnTo>
                    <a:pt x="92734" y="457661"/>
                  </a:lnTo>
                  <a:cubicBezTo>
                    <a:pt x="41519" y="457661"/>
                    <a:pt x="0" y="416143"/>
                    <a:pt x="0" y="364927"/>
                  </a:cubicBezTo>
                  <a:lnTo>
                    <a:pt x="0" y="92734"/>
                  </a:lnTo>
                  <a:cubicBezTo>
                    <a:pt x="0" y="41519"/>
                    <a:pt x="41519" y="0"/>
                    <a:pt x="92734" y="0"/>
                  </a:cubicBezTo>
                  <a:close/>
                </a:path>
              </a:pathLst>
            </a:custGeom>
            <a:solidFill>
              <a:srgbClr val="F8ECCB"/>
            </a:solidFill>
            <a:ln w="28575" cap="rnd">
              <a:solidFill>
                <a:srgbClr val="E4BB42"/>
              </a:solidFill>
              <a:prstDash val="solid"/>
              <a:round/>
            </a:ln>
          </p:spPr>
          <p:txBody>
            <a:bodyPr/>
            <a:lstStyle/>
            <a:p>
              <a:endParaRPr lang="en-GB"/>
            </a:p>
          </p:txBody>
        </p:sp>
        <p:sp>
          <p:nvSpPr>
            <p:cNvPr id="15" name="TextBox 15"/>
            <p:cNvSpPr txBox="1"/>
            <p:nvPr/>
          </p:nvSpPr>
          <p:spPr>
            <a:xfrm>
              <a:off x="0" y="-38100"/>
              <a:ext cx="906279" cy="495761"/>
            </a:xfrm>
            <a:prstGeom prst="rect">
              <a:avLst/>
            </a:prstGeom>
          </p:spPr>
          <p:txBody>
            <a:bodyPr lIns="82127" tIns="82127" rIns="82127" bIns="82127" rtlCol="0" anchor="ctr"/>
            <a:lstStyle/>
            <a:p>
              <a:pPr algn="ctr">
                <a:lnSpc>
                  <a:spcPts val="2964"/>
                </a:lnSpc>
              </a:pPr>
              <a:endParaRPr/>
            </a:p>
          </p:txBody>
        </p:sp>
      </p:grpSp>
      <p:sp>
        <p:nvSpPr>
          <p:cNvPr id="16" name="TextBox 16"/>
          <p:cNvSpPr txBox="1"/>
          <p:nvPr/>
        </p:nvSpPr>
        <p:spPr>
          <a:xfrm>
            <a:off x="6970456" y="3755300"/>
            <a:ext cx="1480852" cy="774455"/>
          </a:xfrm>
          <a:prstGeom prst="rect">
            <a:avLst/>
          </a:prstGeom>
        </p:spPr>
        <p:txBody>
          <a:bodyPr lIns="0" tIns="0" rIns="0" bIns="0" rtlCol="0" anchor="t">
            <a:spAutoFit/>
          </a:bodyPr>
          <a:lstStyle/>
          <a:p>
            <a:pPr algn="ctr">
              <a:lnSpc>
                <a:spcPts val="3120"/>
              </a:lnSpc>
            </a:pPr>
            <a:r>
              <a:rPr lang="en-US" sz="2229">
                <a:solidFill>
                  <a:srgbClr val="022949"/>
                </a:solidFill>
                <a:latin typeface="Helvetica Now"/>
              </a:rPr>
              <a:t>Individual</a:t>
            </a:r>
          </a:p>
          <a:p>
            <a:pPr algn="ctr">
              <a:lnSpc>
                <a:spcPts val="3120"/>
              </a:lnSpc>
            </a:pPr>
            <a:r>
              <a:rPr lang="en-US" sz="2229">
                <a:solidFill>
                  <a:srgbClr val="022949"/>
                </a:solidFill>
                <a:latin typeface="Helvetica Now"/>
              </a:rPr>
              <a:t>Members</a:t>
            </a:r>
          </a:p>
        </p:txBody>
      </p:sp>
      <p:sp>
        <p:nvSpPr>
          <p:cNvPr id="17" name="TextBox 17"/>
          <p:cNvSpPr txBox="1"/>
          <p:nvPr/>
        </p:nvSpPr>
        <p:spPr>
          <a:xfrm>
            <a:off x="9755912" y="3879000"/>
            <a:ext cx="1467507" cy="382731"/>
          </a:xfrm>
          <a:prstGeom prst="rect">
            <a:avLst/>
          </a:prstGeom>
        </p:spPr>
        <p:txBody>
          <a:bodyPr lIns="0" tIns="0" rIns="0" bIns="0" rtlCol="0" anchor="t">
            <a:spAutoFit/>
          </a:bodyPr>
          <a:lstStyle/>
          <a:p>
            <a:pPr algn="ctr">
              <a:lnSpc>
                <a:spcPts val="3120"/>
              </a:lnSpc>
            </a:pPr>
            <a:r>
              <a:rPr lang="en-US" sz="2229">
                <a:solidFill>
                  <a:srgbClr val="FBDF24"/>
                </a:solidFill>
                <a:latin typeface="Helvetica Now"/>
              </a:rPr>
              <a:t>Research</a:t>
            </a:r>
          </a:p>
        </p:txBody>
      </p:sp>
      <p:sp>
        <p:nvSpPr>
          <p:cNvPr id="18" name="TextBox 18"/>
          <p:cNvSpPr txBox="1"/>
          <p:nvPr/>
        </p:nvSpPr>
        <p:spPr>
          <a:xfrm>
            <a:off x="9755912" y="5754155"/>
            <a:ext cx="1461090" cy="774455"/>
          </a:xfrm>
          <a:prstGeom prst="rect">
            <a:avLst/>
          </a:prstGeom>
        </p:spPr>
        <p:txBody>
          <a:bodyPr lIns="0" tIns="0" rIns="0" bIns="0" rtlCol="0" anchor="t">
            <a:spAutoFit/>
          </a:bodyPr>
          <a:lstStyle/>
          <a:p>
            <a:pPr algn="ctr">
              <a:lnSpc>
                <a:spcPts val="3120"/>
              </a:lnSpc>
            </a:pPr>
            <a:r>
              <a:rPr lang="en-US" sz="2229">
                <a:solidFill>
                  <a:srgbClr val="022949"/>
                </a:solidFill>
                <a:latin typeface="Helvetica Now"/>
              </a:rPr>
              <a:t>Service</a:t>
            </a:r>
          </a:p>
          <a:p>
            <a:pPr algn="ctr">
              <a:lnSpc>
                <a:spcPts val="3120"/>
              </a:lnSpc>
            </a:pPr>
            <a:r>
              <a:rPr lang="en-US" sz="2229">
                <a:solidFill>
                  <a:srgbClr val="022949"/>
                </a:solidFill>
                <a:latin typeface="Helvetica Now"/>
              </a:rPr>
              <a:t>Providers</a:t>
            </a:r>
          </a:p>
        </p:txBody>
      </p:sp>
      <p:sp>
        <p:nvSpPr>
          <p:cNvPr id="19" name="TextBox 19"/>
          <p:cNvSpPr txBox="1"/>
          <p:nvPr/>
        </p:nvSpPr>
        <p:spPr>
          <a:xfrm>
            <a:off x="6532086" y="5756890"/>
            <a:ext cx="2040612" cy="774455"/>
          </a:xfrm>
          <a:prstGeom prst="rect">
            <a:avLst/>
          </a:prstGeom>
        </p:spPr>
        <p:txBody>
          <a:bodyPr lIns="0" tIns="0" rIns="0" bIns="0" rtlCol="0" anchor="t">
            <a:spAutoFit/>
          </a:bodyPr>
          <a:lstStyle/>
          <a:p>
            <a:pPr algn="ctr">
              <a:lnSpc>
                <a:spcPts val="3120"/>
              </a:lnSpc>
            </a:pPr>
            <a:r>
              <a:rPr lang="en-US" sz="2229">
                <a:solidFill>
                  <a:srgbClr val="FBDF24"/>
                </a:solidFill>
                <a:latin typeface="Helvetica Now"/>
              </a:rPr>
              <a:t>Corporate</a:t>
            </a:r>
          </a:p>
          <a:p>
            <a:pPr algn="ctr">
              <a:lnSpc>
                <a:spcPts val="3120"/>
              </a:lnSpc>
            </a:pPr>
            <a:r>
              <a:rPr lang="en-US" sz="2229">
                <a:solidFill>
                  <a:srgbClr val="FBDF24"/>
                </a:solidFill>
                <a:latin typeface="Helvetica Now"/>
              </a:rPr>
              <a:t>Members</a:t>
            </a:r>
          </a:p>
        </p:txBody>
      </p:sp>
      <p:sp>
        <p:nvSpPr>
          <p:cNvPr id="20" name="TextBox 20"/>
          <p:cNvSpPr txBox="1"/>
          <p:nvPr/>
        </p:nvSpPr>
        <p:spPr>
          <a:xfrm>
            <a:off x="10987790" y="1943488"/>
            <a:ext cx="3682851" cy="1462642"/>
          </a:xfrm>
          <a:prstGeom prst="rect">
            <a:avLst/>
          </a:prstGeom>
        </p:spPr>
        <p:txBody>
          <a:bodyPr lIns="0" tIns="0" rIns="0" bIns="0" rtlCol="0" anchor="t">
            <a:spAutoFit/>
          </a:bodyPr>
          <a:lstStyle/>
          <a:p>
            <a:pPr algn="l">
              <a:lnSpc>
                <a:spcPts val="2942"/>
              </a:lnSpc>
            </a:pPr>
            <a:r>
              <a:rPr lang="en-US" sz="2101">
                <a:solidFill>
                  <a:srgbClr val="022949"/>
                </a:solidFill>
                <a:latin typeface="Helvetica Now"/>
              </a:rPr>
              <a:t>Identifying and utilising the latest knowledge to help individuals and businesses succeed.</a:t>
            </a:r>
          </a:p>
        </p:txBody>
      </p:sp>
      <p:sp>
        <p:nvSpPr>
          <p:cNvPr id="21" name="TextBox 21"/>
          <p:cNvSpPr txBox="1"/>
          <p:nvPr/>
        </p:nvSpPr>
        <p:spPr>
          <a:xfrm>
            <a:off x="10847411" y="6700939"/>
            <a:ext cx="3682851" cy="1832123"/>
          </a:xfrm>
          <a:prstGeom prst="rect">
            <a:avLst/>
          </a:prstGeom>
        </p:spPr>
        <p:txBody>
          <a:bodyPr lIns="0" tIns="0" rIns="0" bIns="0" rtlCol="0" anchor="t">
            <a:spAutoFit/>
          </a:bodyPr>
          <a:lstStyle/>
          <a:p>
            <a:pPr algn="l">
              <a:lnSpc>
                <a:spcPts val="2942"/>
              </a:lnSpc>
            </a:pPr>
            <a:r>
              <a:rPr lang="en-US" sz="2101">
                <a:solidFill>
                  <a:srgbClr val="022949"/>
                </a:solidFill>
                <a:latin typeface="Helvetica Now"/>
              </a:rPr>
              <a:t>Access our suite of service providers who can partner with businesses and individuals to create neuroinclusive workspaces.</a:t>
            </a:r>
          </a:p>
        </p:txBody>
      </p:sp>
      <p:sp>
        <p:nvSpPr>
          <p:cNvPr id="22" name="TextBox 22"/>
          <p:cNvSpPr txBox="1"/>
          <p:nvPr/>
        </p:nvSpPr>
        <p:spPr>
          <a:xfrm>
            <a:off x="3757738" y="1806310"/>
            <a:ext cx="3682851" cy="1832123"/>
          </a:xfrm>
          <a:prstGeom prst="rect">
            <a:avLst/>
          </a:prstGeom>
        </p:spPr>
        <p:txBody>
          <a:bodyPr lIns="0" tIns="0" rIns="0" bIns="0" rtlCol="0" anchor="t">
            <a:spAutoFit/>
          </a:bodyPr>
          <a:lstStyle/>
          <a:p>
            <a:pPr algn="l">
              <a:lnSpc>
                <a:spcPts val="2942"/>
              </a:lnSpc>
            </a:pPr>
            <a:r>
              <a:rPr lang="en-US" sz="2101">
                <a:solidFill>
                  <a:srgbClr val="022949"/>
                </a:solidFill>
                <a:latin typeface="Helvetica Now"/>
              </a:rPr>
              <a:t>Providing safe spaces, support and guidance to neurodivergent individuals, and learning from their experiences.</a:t>
            </a:r>
          </a:p>
        </p:txBody>
      </p:sp>
      <p:sp>
        <p:nvSpPr>
          <p:cNvPr id="23" name="TextBox 23"/>
          <p:cNvSpPr txBox="1"/>
          <p:nvPr/>
        </p:nvSpPr>
        <p:spPr>
          <a:xfrm>
            <a:off x="3718004" y="6838172"/>
            <a:ext cx="3682851" cy="1462642"/>
          </a:xfrm>
          <a:prstGeom prst="rect">
            <a:avLst/>
          </a:prstGeom>
        </p:spPr>
        <p:txBody>
          <a:bodyPr lIns="0" tIns="0" rIns="0" bIns="0" rtlCol="0" anchor="t">
            <a:spAutoFit/>
          </a:bodyPr>
          <a:lstStyle/>
          <a:p>
            <a:pPr algn="l">
              <a:lnSpc>
                <a:spcPts val="2942"/>
              </a:lnSpc>
            </a:pPr>
            <a:r>
              <a:rPr lang="en-US" sz="2101">
                <a:solidFill>
                  <a:srgbClr val="022949"/>
                </a:solidFill>
                <a:latin typeface="Helvetica Now"/>
              </a:rPr>
              <a:t>Working with businesses to create neuroinclusive workspaces and implement inclusive working practice.</a:t>
            </a:r>
          </a:p>
        </p:txBody>
      </p:sp>
      <p:sp>
        <p:nvSpPr>
          <p:cNvPr id="24" name="TextBox 24"/>
          <p:cNvSpPr txBox="1"/>
          <p:nvPr/>
        </p:nvSpPr>
        <p:spPr>
          <a:xfrm>
            <a:off x="728642" y="507673"/>
            <a:ext cx="11947302" cy="704967"/>
          </a:xfrm>
          <a:prstGeom prst="rect">
            <a:avLst/>
          </a:prstGeom>
        </p:spPr>
        <p:txBody>
          <a:bodyPr lIns="0" tIns="0" rIns="0" bIns="0" rtlCol="0" anchor="t">
            <a:spAutoFit/>
          </a:bodyPr>
          <a:lstStyle/>
          <a:p>
            <a:pPr algn="l">
              <a:lnSpc>
                <a:spcPts val="5372"/>
              </a:lnSpc>
            </a:pPr>
            <a:r>
              <a:rPr lang="en-US" sz="5165">
                <a:solidFill>
                  <a:srgbClr val="022949"/>
                </a:solidFill>
                <a:latin typeface="TT Interphases Bold"/>
              </a:rPr>
              <a:t>GAIN as a Hub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513" y="-2699720"/>
            <a:ext cx="18399041" cy="7175626"/>
          </a:xfrm>
          <a:custGeom>
            <a:avLst/>
            <a:gdLst/>
            <a:ahLst/>
            <a:cxnLst/>
            <a:rect l="l" t="t" r="r" b="b"/>
            <a:pathLst>
              <a:path w="18399041" h="7175626">
                <a:moveTo>
                  <a:pt x="0" y="0"/>
                </a:moveTo>
                <a:lnTo>
                  <a:pt x="18399041" y="0"/>
                </a:lnTo>
                <a:lnTo>
                  <a:pt x="18399041" y="7175626"/>
                </a:lnTo>
                <a:lnTo>
                  <a:pt x="0" y="71756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582513" y="459108"/>
            <a:ext cx="14809475" cy="704967"/>
          </a:xfrm>
          <a:prstGeom prst="rect">
            <a:avLst/>
          </a:prstGeom>
        </p:spPr>
        <p:txBody>
          <a:bodyPr lIns="0" tIns="0" rIns="0" bIns="0" rtlCol="0" anchor="t">
            <a:spAutoFit/>
          </a:bodyPr>
          <a:lstStyle/>
          <a:p>
            <a:pPr algn="l">
              <a:lnSpc>
                <a:spcPts val="5372"/>
              </a:lnSpc>
            </a:pPr>
            <a:r>
              <a:rPr lang="en-US" sz="5165">
                <a:solidFill>
                  <a:srgbClr val="022949"/>
                </a:solidFill>
                <a:latin typeface="TT Interphases Bold"/>
              </a:rPr>
              <a:t>A Neuroinclusive Future: Our Strategy</a:t>
            </a:r>
          </a:p>
        </p:txBody>
      </p:sp>
      <p:grpSp>
        <p:nvGrpSpPr>
          <p:cNvPr id="4" name="Group 4"/>
          <p:cNvGrpSpPr/>
          <p:nvPr/>
        </p:nvGrpSpPr>
        <p:grpSpPr>
          <a:xfrm>
            <a:off x="-160758" y="4475906"/>
            <a:ext cx="18479531" cy="7221542"/>
            <a:chOff x="0" y="0"/>
            <a:chExt cx="4867037" cy="1901970"/>
          </a:xfrm>
        </p:grpSpPr>
        <p:sp>
          <p:nvSpPr>
            <p:cNvPr id="5" name="Freeform 5"/>
            <p:cNvSpPr/>
            <p:nvPr/>
          </p:nvSpPr>
          <p:spPr>
            <a:xfrm>
              <a:off x="0" y="0"/>
              <a:ext cx="4867037" cy="1901970"/>
            </a:xfrm>
            <a:custGeom>
              <a:avLst/>
              <a:gdLst/>
              <a:ahLst/>
              <a:cxnLst/>
              <a:rect l="l" t="t" r="r" b="b"/>
              <a:pathLst>
                <a:path w="4867037" h="1901970">
                  <a:moveTo>
                    <a:pt x="0" y="0"/>
                  </a:moveTo>
                  <a:lnTo>
                    <a:pt x="4867037" y="0"/>
                  </a:lnTo>
                  <a:lnTo>
                    <a:pt x="4867037" y="1901970"/>
                  </a:lnTo>
                  <a:lnTo>
                    <a:pt x="0" y="1901970"/>
                  </a:lnTo>
                  <a:close/>
                </a:path>
              </a:pathLst>
            </a:custGeom>
            <a:solidFill>
              <a:srgbClr val="022949"/>
            </a:solidFill>
          </p:spPr>
          <p:txBody>
            <a:bodyPr/>
            <a:lstStyle/>
            <a:p>
              <a:endParaRPr lang="en-GB"/>
            </a:p>
          </p:txBody>
        </p:sp>
        <p:sp>
          <p:nvSpPr>
            <p:cNvPr id="6" name="TextBox 6"/>
            <p:cNvSpPr txBox="1"/>
            <p:nvPr/>
          </p:nvSpPr>
          <p:spPr>
            <a:xfrm>
              <a:off x="0" y="-38100"/>
              <a:ext cx="4867037" cy="1940070"/>
            </a:xfrm>
            <a:prstGeom prst="rect">
              <a:avLst/>
            </a:prstGeom>
          </p:spPr>
          <p:txBody>
            <a:bodyPr lIns="67235" tIns="67235" rIns="67235" bIns="67235" rtlCol="0" anchor="ctr"/>
            <a:lstStyle/>
            <a:p>
              <a:pPr algn="ctr">
                <a:lnSpc>
                  <a:spcPts val="2779"/>
                </a:lnSpc>
              </a:pPr>
              <a:endParaRPr/>
            </a:p>
          </p:txBody>
        </p:sp>
      </p:grpSp>
      <p:sp>
        <p:nvSpPr>
          <p:cNvPr id="7" name="TextBox 7"/>
          <p:cNvSpPr txBox="1"/>
          <p:nvPr/>
        </p:nvSpPr>
        <p:spPr>
          <a:xfrm>
            <a:off x="1271392" y="3023583"/>
            <a:ext cx="16223257" cy="3264673"/>
          </a:xfrm>
          <a:prstGeom prst="rect">
            <a:avLst/>
          </a:prstGeom>
        </p:spPr>
        <p:txBody>
          <a:bodyPr lIns="0" tIns="0" rIns="0" bIns="0" rtlCol="0" anchor="t">
            <a:spAutoFit/>
          </a:bodyPr>
          <a:lstStyle/>
          <a:p>
            <a:pPr algn="l">
              <a:lnSpc>
                <a:spcPts val="3265"/>
              </a:lnSpc>
            </a:pPr>
            <a:r>
              <a:rPr lang="en-US" sz="2332">
                <a:solidFill>
                  <a:srgbClr val="F8ECCB"/>
                </a:solidFill>
                <a:latin typeface="TT Interphases Bold"/>
              </a:rPr>
              <a:t>Our Vision</a:t>
            </a:r>
            <a:r>
              <a:rPr lang="en-US" sz="2332">
                <a:solidFill>
                  <a:srgbClr val="F8ECCB"/>
                </a:solidFill>
                <a:latin typeface="TT Interphases"/>
              </a:rPr>
              <a:t> is a world where insurance and investment businesses benefit from being places where neurodivergent individuals thrive and belong. </a:t>
            </a:r>
          </a:p>
          <a:p>
            <a:pPr algn="l">
              <a:lnSpc>
                <a:spcPts val="3265"/>
              </a:lnSpc>
            </a:pPr>
            <a:endParaRPr lang="en-US" sz="2332">
              <a:solidFill>
                <a:srgbClr val="F8ECCB"/>
              </a:solidFill>
              <a:latin typeface="TT Interphases"/>
            </a:endParaRPr>
          </a:p>
          <a:p>
            <a:pPr algn="l">
              <a:lnSpc>
                <a:spcPts val="3265"/>
              </a:lnSpc>
            </a:pPr>
            <a:r>
              <a:rPr lang="en-US" sz="2332">
                <a:solidFill>
                  <a:srgbClr val="F8ECCB"/>
                </a:solidFill>
                <a:latin typeface="TT Interphases Bold"/>
              </a:rPr>
              <a:t>Our Mission</a:t>
            </a:r>
            <a:r>
              <a:rPr lang="en-US" sz="2332">
                <a:solidFill>
                  <a:srgbClr val="F8ECCB"/>
                </a:solidFill>
                <a:latin typeface="TT Interphases"/>
              </a:rPr>
              <a:t> is to spark an industry-owned and industry-led radical improvement in the employment prospects of neurodivergent people in insurance, investment, and related areas of financial services. </a:t>
            </a:r>
          </a:p>
          <a:p>
            <a:pPr algn="l">
              <a:lnSpc>
                <a:spcPts val="3265"/>
              </a:lnSpc>
            </a:pPr>
            <a:endParaRPr lang="en-US" sz="2332">
              <a:solidFill>
                <a:srgbClr val="F8ECCB"/>
              </a:solidFill>
              <a:latin typeface="TT Interphases"/>
            </a:endParaRPr>
          </a:p>
          <a:p>
            <a:pPr algn="l">
              <a:lnSpc>
                <a:spcPts val="3265"/>
              </a:lnSpc>
            </a:pPr>
            <a:r>
              <a:rPr lang="en-US" sz="2332">
                <a:solidFill>
                  <a:srgbClr val="F8ECCB"/>
                </a:solidFill>
                <a:latin typeface="TT Interphases Bold"/>
              </a:rPr>
              <a:t>Our Values </a:t>
            </a:r>
          </a:p>
          <a:p>
            <a:pPr algn="l">
              <a:lnSpc>
                <a:spcPts val="3265"/>
              </a:lnSpc>
            </a:pPr>
            <a:r>
              <a:rPr lang="en-US" sz="2332">
                <a:solidFill>
                  <a:srgbClr val="F8ECCB"/>
                </a:solidFill>
                <a:latin typeface="TT Interphases"/>
              </a:rPr>
              <a:t>Our values are to </a:t>
            </a:r>
            <a:r>
              <a:rPr lang="en-US" sz="2332">
                <a:solidFill>
                  <a:srgbClr val="F8ECCB"/>
                </a:solidFill>
                <a:latin typeface="TT Interphases Bold"/>
              </a:rPr>
              <a:t>protect</a:t>
            </a:r>
            <a:r>
              <a:rPr lang="en-US" sz="2332">
                <a:solidFill>
                  <a:srgbClr val="F8ECCB"/>
                </a:solidFill>
                <a:latin typeface="TT Interphases"/>
              </a:rPr>
              <a:t>, </a:t>
            </a:r>
            <a:r>
              <a:rPr lang="en-US" sz="2332">
                <a:solidFill>
                  <a:srgbClr val="F8ECCB"/>
                </a:solidFill>
                <a:latin typeface="TT Interphases Bold"/>
              </a:rPr>
              <a:t>nurture</a:t>
            </a:r>
            <a:r>
              <a:rPr lang="en-US" sz="2332">
                <a:solidFill>
                  <a:srgbClr val="F8ECCB"/>
                </a:solidFill>
                <a:latin typeface="TT Interphases"/>
              </a:rPr>
              <a:t>, </a:t>
            </a:r>
            <a:r>
              <a:rPr lang="en-US" sz="2332">
                <a:solidFill>
                  <a:srgbClr val="F8ECCB"/>
                </a:solidFill>
                <a:latin typeface="TT Interphases Bold"/>
              </a:rPr>
              <a:t>equip</a:t>
            </a:r>
            <a:r>
              <a:rPr lang="en-US" sz="2332">
                <a:solidFill>
                  <a:srgbClr val="F8ECCB"/>
                </a:solidFill>
                <a:latin typeface="TT Interphases"/>
              </a:rPr>
              <a:t>, and </a:t>
            </a:r>
            <a:r>
              <a:rPr lang="en-US" sz="2332">
                <a:solidFill>
                  <a:srgbClr val="F8ECCB"/>
                </a:solidFill>
                <a:latin typeface="TT Interphases Bold"/>
              </a:rPr>
              <a:t>enable</a:t>
            </a:r>
            <a:r>
              <a:rPr lang="en-US" sz="2332">
                <a:solidFill>
                  <a:srgbClr val="F8ECCB"/>
                </a:solidFill>
                <a:latin typeface="TT Interphases"/>
              </a:rPr>
              <a:t>. </a:t>
            </a:r>
          </a:p>
        </p:txBody>
      </p:sp>
      <p:grpSp>
        <p:nvGrpSpPr>
          <p:cNvPr id="8" name="Group 8"/>
          <p:cNvGrpSpPr/>
          <p:nvPr/>
        </p:nvGrpSpPr>
        <p:grpSpPr>
          <a:xfrm>
            <a:off x="793352" y="6515845"/>
            <a:ext cx="16701297" cy="3518613"/>
            <a:chOff x="0" y="0"/>
            <a:chExt cx="4398695" cy="926713"/>
          </a:xfrm>
        </p:grpSpPr>
        <p:sp>
          <p:nvSpPr>
            <p:cNvPr id="9" name="Freeform 9"/>
            <p:cNvSpPr/>
            <p:nvPr/>
          </p:nvSpPr>
          <p:spPr>
            <a:xfrm>
              <a:off x="0" y="0"/>
              <a:ext cx="4398695" cy="926713"/>
            </a:xfrm>
            <a:custGeom>
              <a:avLst/>
              <a:gdLst/>
              <a:ahLst/>
              <a:cxnLst/>
              <a:rect l="l" t="t" r="r" b="b"/>
              <a:pathLst>
                <a:path w="4398695" h="926713">
                  <a:moveTo>
                    <a:pt x="23314" y="0"/>
                  </a:moveTo>
                  <a:lnTo>
                    <a:pt x="4375381" y="0"/>
                  </a:lnTo>
                  <a:cubicBezTo>
                    <a:pt x="4388257" y="0"/>
                    <a:pt x="4398695" y="10438"/>
                    <a:pt x="4398695" y="23314"/>
                  </a:cubicBezTo>
                  <a:lnTo>
                    <a:pt x="4398695" y="903399"/>
                  </a:lnTo>
                  <a:cubicBezTo>
                    <a:pt x="4398695" y="916275"/>
                    <a:pt x="4388257" y="926713"/>
                    <a:pt x="4375381" y="926713"/>
                  </a:cubicBezTo>
                  <a:lnTo>
                    <a:pt x="23314" y="926713"/>
                  </a:lnTo>
                  <a:cubicBezTo>
                    <a:pt x="10438" y="926713"/>
                    <a:pt x="0" y="916275"/>
                    <a:pt x="0" y="903399"/>
                  </a:cubicBezTo>
                  <a:lnTo>
                    <a:pt x="0" y="23314"/>
                  </a:lnTo>
                  <a:cubicBezTo>
                    <a:pt x="0" y="10438"/>
                    <a:pt x="10438" y="0"/>
                    <a:pt x="23314" y="0"/>
                  </a:cubicBezTo>
                  <a:close/>
                </a:path>
              </a:pathLst>
            </a:custGeom>
            <a:solidFill>
              <a:srgbClr val="F8ECCB"/>
            </a:solidFill>
            <a:ln w="28575" cap="rnd">
              <a:solidFill>
                <a:srgbClr val="2CAAE2"/>
              </a:solidFill>
              <a:prstDash val="solid"/>
              <a:round/>
            </a:ln>
          </p:spPr>
          <p:txBody>
            <a:bodyPr/>
            <a:lstStyle/>
            <a:p>
              <a:endParaRPr lang="en-GB"/>
            </a:p>
          </p:txBody>
        </p:sp>
        <p:sp>
          <p:nvSpPr>
            <p:cNvPr id="10" name="TextBox 10"/>
            <p:cNvSpPr txBox="1"/>
            <p:nvPr/>
          </p:nvSpPr>
          <p:spPr>
            <a:xfrm>
              <a:off x="0" y="-47625"/>
              <a:ext cx="4398695" cy="974338"/>
            </a:xfrm>
            <a:prstGeom prst="rect">
              <a:avLst/>
            </a:prstGeom>
          </p:spPr>
          <p:txBody>
            <a:bodyPr lIns="67235" tIns="67235" rIns="67235" bIns="67235" rtlCol="0" anchor="ctr"/>
            <a:lstStyle/>
            <a:p>
              <a:pPr marL="453385" lvl="1" indent="-226693" algn="l">
                <a:lnSpc>
                  <a:spcPts val="2939"/>
                </a:lnSpc>
                <a:buFont typeface="Arial"/>
                <a:buChar char="•"/>
              </a:pPr>
              <a:r>
                <a:rPr lang="en-US" sz="2099" spc="81">
                  <a:solidFill>
                    <a:srgbClr val="022949"/>
                  </a:solidFill>
                  <a:latin typeface="TT Interphases"/>
                </a:rPr>
                <a:t>We </a:t>
              </a:r>
              <a:r>
                <a:rPr lang="en-US" sz="2099" spc="81">
                  <a:solidFill>
                    <a:srgbClr val="022949"/>
                  </a:solidFill>
                  <a:latin typeface="TT Interphases Bold"/>
                </a:rPr>
                <a:t>protect</a:t>
              </a:r>
              <a:r>
                <a:rPr lang="en-US" sz="2099" spc="81">
                  <a:solidFill>
                    <a:srgbClr val="022949"/>
                  </a:solidFill>
                  <a:latin typeface="TT Interphases"/>
                </a:rPr>
                <a:t> by providing psychological safe places within our sector that enable individuals to thrive, and future-proofing the industry by improving the talent pool by including different thinking. </a:t>
              </a:r>
            </a:p>
            <a:p>
              <a:pPr marL="453385" lvl="1" indent="-226693" algn="l">
                <a:lnSpc>
                  <a:spcPts val="2939"/>
                </a:lnSpc>
                <a:buFont typeface="Arial"/>
                <a:buChar char="•"/>
              </a:pPr>
              <a:r>
                <a:rPr lang="en-US" sz="2099" spc="81">
                  <a:solidFill>
                    <a:srgbClr val="022949"/>
                  </a:solidFill>
                  <a:latin typeface="TT Interphases"/>
                </a:rPr>
                <a:t>We </a:t>
              </a:r>
              <a:r>
                <a:rPr lang="en-US" sz="2099" spc="81">
                  <a:solidFill>
                    <a:srgbClr val="022949"/>
                  </a:solidFill>
                  <a:latin typeface="TT Interphases Bold"/>
                </a:rPr>
                <a:t>nurture</a:t>
              </a:r>
              <a:r>
                <a:rPr lang="en-US" sz="2099" spc="81">
                  <a:solidFill>
                    <a:srgbClr val="022949"/>
                  </a:solidFill>
                  <a:latin typeface="TT Interphases"/>
                </a:rPr>
                <a:t> a community that supports and uplifts individuals by enabling a collective voice, and helps businesses thrive by creating neuro-inclusive workplaces. </a:t>
              </a:r>
            </a:p>
            <a:p>
              <a:pPr marL="453385" lvl="1" indent="-226693" algn="l">
                <a:lnSpc>
                  <a:spcPts val="2939"/>
                </a:lnSpc>
                <a:buFont typeface="Arial"/>
                <a:buChar char="•"/>
              </a:pPr>
              <a:r>
                <a:rPr lang="en-US" sz="2099" spc="81">
                  <a:solidFill>
                    <a:srgbClr val="022949"/>
                  </a:solidFill>
                  <a:latin typeface="TT Interphases"/>
                </a:rPr>
                <a:t>We </a:t>
              </a:r>
              <a:r>
                <a:rPr lang="en-US" sz="2099" spc="81">
                  <a:solidFill>
                    <a:srgbClr val="022949"/>
                  </a:solidFill>
                  <a:latin typeface="TT Interphases Bold"/>
                </a:rPr>
                <a:t>equip</a:t>
              </a:r>
              <a:r>
                <a:rPr lang="en-US" sz="2099" spc="81">
                  <a:solidFill>
                    <a:srgbClr val="022949"/>
                  </a:solidFill>
                  <a:latin typeface="TT Interphases"/>
                </a:rPr>
                <a:t> neurodivergent individuals to succeed in employment by creating pathways and programmes with the help of specialist service providers, and similarly equip corporates to recruit, retain, and develop neurodivergent individuals. </a:t>
              </a:r>
            </a:p>
            <a:p>
              <a:pPr marL="453385" lvl="1" indent="-226693" algn="l">
                <a:lnSpc>
                  <a:spcPts val="2939"/>
                </a:lnSpc>
                <a:buFont typeface="Arial"/>
                <a:buChar char="•"/>
              </a:pPr>
              <a:r>
                <a:rPr lang="en-US" sz="2099" spc="81">
                  <a:solidFill>
                    <a:srgbClr val="022949"/>
                  </a:solidFill>
                  <a:latin typeface="TT Interphases"/>
                </a:rPr>
                <a:t>We </a:t>
              </a:r>
              <a:r>
                <a:rPr lang="en-US" sz="2099" spc="81">
                  <a:solidFill>
                    <a:srgbClr val="022949"/>
                  </a:solidFill>
                  <a:latin typeface="TT Interphases Bold"/>
                </a:rPr>
                <a:t>enable</a:t>
              </a:r>
              <a:r>
                <a:rPr lang="en-US" sz="2099" spc="81">
                  <a:solidFill>
                    <a:srgbClr val="022949"/>
                  </a:solidFill>
                  <a:latin typeface="TT Interphases"/>
                </a:rPr>
                <a:t> neurodivergent individuals to experience improved employment prospects and a community of our sector’s employers to benefit from a workforce that matches persistent talent gaps and mobilises teams, reshapes cultures, and improves outcomes through diversity of thought.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50680" y="14801601"/>
            <a:ext cx="637912" cy="651762"/>
          </a:xfrm>
          <a:custGeom>
            <a:avLst/>
            <a:gdLst/>
            <a:ahLst/>
            <a:cxnLst/>
            <a:rect l="l" t="t" r="r" b="b"/>
            <a:pathLst>
              <a:path w="637912" h="651762">
                <a:moveTo>
                  <a:pt x="0" y="0"/>
                </a:moveTo>
                <a:lnTo>
                  <a:pt x="637912" y="0"/>
                </a:lnTo>
                <a:lnTo>
                  <a:pt x="637912" y="651762"/>
                </a:lnTo>
                <a:lnTo>
                  <a:pt x="0" y="651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216242" y="-150150"/>
            <a:ext cx="18799361" cy="10541782"/>
            <a:chOff x="0" y="0"/>
            <a:chExt cx="4951272" cy="2776436"/>
          </a:xfrm>
        </p:grpSpPr>
        <p:sp>
          <p:nvSpPr>
            <p:cNvPr id="4" name="Freeform 4"/>
            <p:cNvSpPr/>
            <p:nvPr/>
          </p:nvSpPr>
          <p:spPr>
            <a:xfrm>
              <a:off x="0" y="0"/>
              <a:ext cx="4951272" cy="2776436"/>
            </a:xfrm>
            <a:custGeom>
              <a:avLst/>
              <a:gdLst/>
              <a:ahLst/>
              <a:cxnLst/>
              <a:rect l="l" t="t" r="r" b="b"/>
              <a:pathLst>
                <a:path w="4951272" h="2776436">
                  <a:moveTo>
                    <a:pt x="0" y="0"/>
                  </a:moveTo>
                  <a:lnTo>
                    <a:pt x="4951272" y="0"/>
                  </a:lnTo>
                  <a:lnTo>
                    <a:pt x="4951272" y="2776436"/>
                  </a:lnTo>
                  <a:lnTo>
                    <a:pt x="0" y="2776436"/>
                  </a:lnTo>
                  <a:close/>
                </a:path>
              </a:pathLst>
            </a:custGeom>
            <a:solidFill>
              <a:srgbClr val="022949"/>
            </a:solidFill>
          </p:spPr>
          <p:txBody>
            <a:bodyPr/>
            <a:lstStyle/>
            <a:p>
              <a:endParaRPr lang="en-GB"/>
            </a:p>
          </p:txBody>
        </p:sp>
        <p:sp>
          <p:nvSpPr>
            <p:cNvPr id="5" name="TextBox 5"/>
            <p:cNvSpPr txBox="1"/>
            <p:nvPr/>
          </p:nvSpPr>
          <p:spPr>
            <a:xfrm>
              <a:off x="0" y="-38100"/>
              <a:ext cx="4951272" cy="2814536"/>
            </a:xfrm>
            <a:prstGeom prst="rect">
              <a:avLst/>
            </a:prstGeom>
          </p:spPr>
          <p:txBody>
            <a:bodyPr lIns="67235" tIns="67235" rIns="67235" bIns="67235" rtlCol="0" anchor="ctr"/>
            <a:lstStyle/>
            <a:p>
              <a:pPr algn="ctr">
                <a:lnSpc>
                  <a:spcPts val="2779"/>
                </a:lnSpc>
              </a:pPr>
              <a:endParaRPr/>
            </a:p>
          </p:txBody>
        </p:sp>
      </p:grpSp>
      <p:grpSp>
        <p:nvGrpSpPr>
          <p:cNvPr id="6" name="Group 6"/>
          <p:cNvGrpSpPr/>
          <p:nvPr/>
        </p:nvGrpSpPr>
        <p:grpSpPr>
          <a:xfrm>
            <a:off x="2093343" y="2570963"/>
            <a:ext cx="14101313" cy="5827469"/>
            <a:chOff x="0" y="0"/>
            <a:chExt cx="3713926" cy="1534807"/>
          </a:xfrm>
        </p:grpSpPr>
        <p:sp>
          <p:nvSpPr>
            <p:cNvPr id="7" name="Freeform 7"/>
            <p:cNvSpPr/>
            <p:nvPr/>
          </p:nvSpPr>
          <p:spPr>
            <a:xfrm>
              <a:off x="0" y="0"/>
              <a:ext cx="3713926" cy="1534807"/>
            </a:xfrm>
            <a:custGeom>
              <a:avLst/>
              <a:gdLst/>
              <a:ahLst/>
              <a:cxnLst/>
              <a:rect l="l" t="t" r="r" b="b"/>
              <a:pathLst>
                <a:path w="3713926" h="1534807">
                  <a:moveTo>
                    <a:pt x="27613" y="0"/>
                  </a:moveTo>
                  <a:lnTo>
                    <a:pt x="3686313" y="0"/>
                  </a:lnTo>
                  <a:cubicBezTo>
                    <a:pt x="3701564" y="0"/>
                    <a:pt x="3713926" y="12363"/>
                    <a:pt x="3713926" y="27613"/>
                  </a:cubicBezTo>
                  <a:lnTo>
                    <a:pt x="3713926" y="1507194"/>
                  </a:lnTo>
                  <a:cubicBezTo>
                    <a:pt x="3713926" y="1522444"/>
                    <a:pt x="3701564" y="1534807"/>
                    <a:pt x="3686313" y="1534807"/>
                  </a:cubicBezTo>
                  <a:lnTo>
                    <a:pt x="27613" y="1534807"/>
                  </a:lnTo>
                  <a:cubicBezTo>
                    <a:pt x="12363" y="1534807"/>
                    <a:pt x="0" y="1522444"/>
                    <a:pt x="0" y="1507194"/>
                  </a:cubicBezTo>
                  <a:lnTo>
                    <a:pt x="0" y="27613"/>
                  </a:lnTo>
                  <a:cubicBezTo>
                    <a:pt x="0" y="12363"/>
                    <a:pt x="12363" y="0"/>
                    <a:pt x="27613" y="0"/>
                  </a:cubicBezTo>
                  <a:close/>
                </a:path>
              </a:pathLst>
            </a:custGeom>
            <a:solidFill>
              <a:srgbClr val="F8ECCB"/>
            </a:solidFill>
            <a:ln w="28575" cap="rnd">
              <a:solidFill>
                <a:srgbClr val="2CAAE2"/>
              </a:solidFill>
              <a:prstDash val="solid"/>
              <a:round/>
            </a:ln>
          </p:spPr>
          <p:txBody>
            <a:bodyPr/>
            <a:lstStyle/>
            <a:p>
              <a:endParaRPr lang="en-GB"/>
            </a:p>
          </p:txBody>
        </p:sp>
        <p:sp>
          <p:nvSpPr>
            <p:cNvPr id="8" name="TextBox 8"/>
            <p:cNvSpPr txBox="1"/>
            <p:nvPr/>
          </p:nvSpPr>
          <p:spPr>
            <a:xfrm>
              <a:off x="0" y="-57150"/>
              <a:ext cx="3713926" cy="1591957"/>
            </a:xfrm>
            <a:prstGeom prst="rect">
              <a:avLst/>
            </a:prstGeom>
          </p:spPr>
          <p:txBody>
            <a:bodyPr lIns="67235" tIns="67235" rIns="67235" bIns="67235" rtlCol="0" anchor="ctr"/>
            <a:lstStyle/>
            <a:p>
              <a:pPr marL="647690" lvl="1" indent="-323845" algn="l">
                <a:lnSpc>
                  <a:spcPts val="4199"/>
                </a:lnSpc>
                <a:buFont typeface="Arial"/>
                <a:buChar char="•"/>
              </a:pPr>
              <a:r>
                <a:rPr lang="en-US" sz="2999" spc="116">
                  <a:solidFill>
                    <a:srgbClr val="022949"/>
                  </a:solidFill>
                  <a:latin typeface="TT Interphases Bold"/>
                </a:rPr>
                <a:t>Industry Knowledge &amp; Ownership:</a:t>
              </a:r>
              <a:r>
                <a:rPr lang="en-US" sz="2999" spc="116">
                  <a:solidFill>
                    <a:srgbClr val="022949"/>
                  </a:solidFill>
                  <a:latin typeface="TT Interphases"/>
                </a:rPr>
                <a:t> Deep and broad expertise of our specific industry sectors, their leaders and shapers, their practices, goals, and challenges. We are owned by the industry for the industry.</a:t>
              </a:r>
            </a:p>
            <a:p>
              <a:pPr marL="647690" lvl="1" indent="-323845" algn="l">
                <a:lnSpc>
                  <a:spcPts val="4199"/>
                </a:lnSpc>
                <a:buFont typeface="Arial"/>
                <a:buChar char="•"/>
              </a:pPr>
              <a:r>
                <a:rPr lang="en-US" sz="2999" spc="116">
                  <a:solidFill>
                    <a:srgbClr val="022949"/>
                  </a:solidFill>
                  <a:latin typeface="TT Interphases Bold"/>
                </a:rPr>
                <a:t>Neurodiversity Inclusive:</a:t>
              </a:r>
              <a:r>
                <a:rPr lang="en-US" sz="2999" spc="116">
                  <a:solidFill>
                    <a:srgbClr val="022949"/>
                  </a:solidFill>
                  <a:latin typeface="TT Interphases"/>
                </a:rPr>
                <a:t> Thinking about neurodiversity inclusively, covering all its forms and all its intersections. </a:t>
              </a:r>
            </a:p>
            <a:p>
              <a:pPr marL="647690" lvl="1" indent="-323845" algn="l">
                <a:lnSpc>
                  <a:spcPts val="4199"/>
                </a:lnSpc>
                <a:buFont typeface="Arial"/>
                <a:buChar char="•"/>
              </a:pPr>
              <a:r>
                <a:rPr lang="en-US" sz="2999" spc="116">
                  <a:solidFill>
                    <a:srgbClr val="022949"/>
                  </a:solidFill>
                  <a:latin typeface="TT Interphases Bold"/>
                </a:rPr>
                <a:t>Neurodiversity at Work:</a:t>
              </a:r>
              <a:r>
                <a:rPr lang="en-US" sz="2999" spc="116">
                  <a:solidFill>
                    <a:srgbClr val="022949"/>
                  </a:solidFill>
                  <a:latin typeface="TT Interphases"/>
                </a:rPr>
                <a:t> Focusing on people’s working lives, including people in mid-late careers working without diagnosis or support. </a:t>
              </a:r>
            </a:p>
            <a:p>
              <a:pPr marL="647690" lvl="1" indent="-323845" algn="l">
                <a:lnSpc>
                  <a:spcPts val="4199"/>
                </a:lnSpc>
                <a:buFont typeface="Arial"/>
                <a:buChar char="•"/>
              </a:pPr>
              <a:r>
                <a:rPr lang="en-US" sz="2999" spc="116">
                  <a:solidFill>
                    <a:srgbClr val="022949"/>
                  </a:solidFill>
                  <a:latin typeface="TT Interphases Bold"/>
                </a:rPr>
                <a:t>Neurodiversity &amp; Community Led:</a:t>
              </a:r>
              <a:r>
                <a:rPr lang="en-US" sz="2999" spc="116">
                  <a:solidFill>
                    <a:srgbClr val="022949"/>
                  </a:solidFill>
                  <a:latin typeface="TT Interphases"/>
                </a:rPr>
                <a:t> GAIN’s community is our strength and voice, and at the heart of all we do. </a:t>
              </a:r>
            </a:p>
          </p:txBody>
        </p:sp>
      </p:grpSp>
      <p:sp>
        <p:nvSpPr>
          <p:cNvPr id="9" name="TextBox 9"/>
          <p:cNvSpPr txBox="1"/>
          <p:nvPr/>
        </p:nvSpPr>
        <p:spPr>
          <a:xfrm>
            <a:off x="679731" y="550169"/>
            <a:ext cx="16230600" cy="704967"/>
          </a:xfrm>
          <a:prstGeom prst="rect">
            <a:avLst/>
          </a:prstGeom>
        </p:spPr>
        <p:txBody>
          <a:bodyPr lIns="0" tIns="0" rIns="0" bIns="0" rtlCol="0" anchor="t">
            <a:spAutoFit/>
          </a:bodyPr>
          <a:lstStyle/>
          <a:p>
            <a:pPr algn="l">
              <a:lnSpc>
                <a:spcPts val="5372"/>
              </a:lnSpc>
            </a:pPr>
            <a:r>
              <a:rPr lang="en-US" sz="5165">
                <a:solidFill>
                  <a:srgbClr val="F8ECCB"/>
                </a:solidFill>
                <a:latin typeface="TT Interphases Bold"/>
              </a:rPr>
              <a:t>A Neuroinclusive Future: What sets GAIN Apart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559113"/>
            <a:ext cx="18399041" cy="7175626"/>
          </a:xfrm>
          <a:custGeom>
            <a:avLst/>
            <a:gdLst/>
            <a:ahLst/>
            <a:cxnLst/>
            <a:rect l="l" t="t" r="r" b="b"/>
            <a:pathLst>
              <a:path w="18399041" h="7175626">
                <a:moveTo>
                  <a:pt x="0" y="0"/>
                </a:moveTo>
                <a:lnTo>
                  <a:pt x="18399041" y="0"/>
                </a:lnTo>
                <a:lnTo>
                  <a:pt x="18399041" y="7175626"/>
                </a:lnTo>
                <a:lnTo>
                  <a:pt x="0" y="71756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710076" y="577614"/>
            <a:ext cx="15939922" cy="704967"/>
          </a:xfrm>
          <a:prstGeom prst="rect">
            <a:avLst/>
          </a:prstGeom>
        </p:spPr>
        <p:txBody>
          <a:bodyPr lIns="0" tIns="0" rIns="0" bIns="0" rtlCol="0" anchor="t">
            <a:spAutoFit/>
          </a:bodyPr>
          <a:lstStyle/>
          <a:p>
            <a:pPr algn="l">
              <a:lnSpc>
                <a:spcPts val="5372"/>
              </a:lnSpc>
            </a:pPr>
            <a:r>
              <a:rPr lang="en-US" sz="5165">
                <a:solidFill>
                  <a:srgbClr val="022949"/>
                </a:solidFill>
                <a:latin typeface="TT Interphases Bold"/>
              </a:rPr>
              <a:t>The GAIN Strategy: Our Goals</a:t>
            </a:r>
          </a:p>
        </p:txBody>
      </p:sp>
      <p:grpSp>
        <p:nvGrpSpPr>
          <p:cNvPr id="4" name="Group 4"/>
          <p:cNvGrpSpPr/>
          <p:nvPr/>
        </p:nvGrpSpPr>
        <p:grpSpPr>
          <a:xfrm>
            <a:off x="-163501" y="4290874"/>
            <a:ext cx="18726043" cy="7271513"/>
            <a:chOff x="0" y="0"/>
            <a:chExt cx="4931962" cy="1915131"/>
          </a:xfrm>
        </p:grpSpPr>
        <p:sp>
          <p:nvSpPr>
            <p:cNvPr id="5" name="Freeform 5"/>
            <p:cNvSpPr/>
            <p:nvPr/>
          </p:nvSpPr>
          <p:spPr>
            <a:xfrm>
              <a:off x="0" y="0"/>
              <a:ext cx="4931962" cy="1915131"/>
            </a:xfrm>
            <a:custGeom>
              <a:avLst/>
              <a:gdLst/>
              <a:ahLst/>
              <a:cxnLst/>
              <a:rect l="l" t="t" r="r" b="b"/>
              <a:pathLst>
                <a:path w="4931962" h="1915131">
                  <a:moveTo>
                    <a:pt x="0" y="0"/>
                  </a:moveTo>
                  <a:lnTo>
                    <a:pt x="4931962" y="0"/>
                  </a:lnTo>
                  <a:lnTo>
                    <a:pt x="4931962" y="1915131"/>
                  </a:lnTo>
                  <a:lnTo>
                    <a:pt x="0" y="1915131"/>
                  </a:lnTo>
                  <a:close/>
                </a:path>
              </a:pathLst>
            </a:custGeom>
            <a:solidFill>
              <a:srgbClr val="022949"/>
            </a:solidFill>
          </p:spPr>
          <p:txBody>
            <a:bodyPr/>
            <a:lstStyle/>
            <a:p>
              <a:endParaRPr lang="en-GB"/>
            </a:p>
          </p:txBody>
        </p:sp>
        <p:sp>
          <p:nvSpPr>
            <p:cNvPr id="6" name="TextBox 6"/>
            <p:cNvSpPr txBox="1"/>
            <p:nvPr/>
          </p:nvSpPr>
          <p:spPr>
            <a:xfrm>
              <a:off x="0" y="-38100"/>
              <a:ext cx="4931962" cy="1953231"/>
            </a:xfrm>
            <a:prstGeom prst="rect">
              <a:avLst/>
            </a:prstGeom>
          </p:spPr>
          <p:txBody>
            <a:bodyPr lIns="67235" tIns="67235" rIns="67235" bIns="67235" rtlCol="0" anchor="ctr"/>
            <a:lstStyle/>
            <a:p>
              <a:pPr algn="ctr">
                <a:lnSpc>
                  <a:spcPts val="2779"/>
                </a:lnSpc>
              </a:pPr>
              <a:endParaRPr/>
            </a:p>
          </p:txBody>
        </p:sp>
      </p:grpSp>
      <p:grpSp>
        <p:nvGrpSpPr>
          <p:cNvPr id="7" name="Group 7"/>
          <p:cNvGrpSpPr/>
          <p:nvPr/>
        </p:nvGrpSpPr>
        <p:grpSpPr>
          <a:xfrm>
            <a:off x="1341271" y="2524761"/>
            <a:ext cx="15706332" cy="7762241"/>
            <a:chOff x="-87112" y="-32833"/>
            <a:chExt cx="4070141" cy="1847003"/>
          </a:xfrm>
        </p:grpSpPr>
        <p:sp>
          <p:nvSpPr>
            <p:cNvPr id="8" name="Freeform 8"/>
            <p:cNvSpPr/>
            <p:nvPr/>
          </p:nvSpPr>
          <p:spPr>
            <a:xfrm>
              <a:off x="-84479" y="65271"/>
              <a:ext cx="4067508" cy="1703722"/>
            </a:xfrm>
            <a:custGeom>
              <a:avLst/>
              <a:gdLst/>
              <a:ahLst/>
              <a:cxnLst/>
              <a:rect l="l" t="t" r="r" b="b"/>
              <a:pathLst>
                <a:path w="4067508" h="1703722">
                  <a:moveTo>
                    <a:pt x="25212" y="0"/>
                  </a:moveTo>
                  <a:lnTo>
                    <a:pt x="4042296" y="0"/>
                  </a:lnTo>
                  <a:cubicBezTo>
                    <a:pt x="4056220" y="0"/>
                    <a:pt x="4067508" y="11288"/>
                    <a:pt x="4067508" y="25212"/>
                  </a:cubicBezTo>
                  <a:lnTo>
                    <a:pt x="4067508" y="1678510"/>
                  </a:lnTo>
                  <a:cubicBezTo>
                    <a:pt x="4067508" y="1692434"/>
                    <a:pt x="4056220" y="1703722"/>
                    <a:pt x="4042296" y="1703722"/>
                  </a:cubicBezTo>
                  <a:lnTo>
                    <a:pt x="25212" y="1703722"/>
                  </a:lnTo>
                  <a:cubicBezTo>
                    <a:pt x="11288" y="1703722"/>
                    <a:pt x="0" y="1692434"/>
                    <a:pt x="0" y="1678510"/>
                  </a:cubicBezTo>
                  <a:lnTo>
                    <a:pt x="0" y="25212"/>
                  </a:lnTo>
                  <a:cubicBezTo>
                    <a:pt x="0" y="11288"/>
                    <a:pt x="11288" y="0"/>
                    <a:pt x="25212" y="0"/>
                  </a:cubicBezTo>
                  <a:close/>
                </a:path>
              </a:pathLst>
            </a:custGeom>
            <a:solidFill>
              <a:srgbClr val="F8ECCB"/>
            </a:solidFill>
            <a:ln w="28575" cap="rnd">
              <a:solidFill>
                <a:srgbClr val="2CAAE2"/>
              </a:solidFill>
              <a:prstDash val="solid"/>
              <a:round/>
            </a:ln>
          </p:spPr>
          <p:txBody>
            <a:bodyPr/>
            <a:lstStyle/>
            <a:p>
              <a:endParaRPr lang="en-GB"/>
            </a:p>
          </p:txBody>
        </p:sp>
        <p:sp>
          <p:nvSpPr>
            <p:cNvPr id="9" name="TextBox 9"/>
            <p:cNvSpPr txBox="1"/>
            <p:nvPr/>
          </p:nvSpPr>
          <p:spPr>
            <a:xfrm>
              <a:off x="-87112" y="-32833"/>
              <a:ext cx="4067508" cy="1847003"/>
            </a:xfrm>
            <a:prstGeom prst="rect">
              <a:avLst/>
            </a:prstGeom>
          </p:spPr>
          <p:txBody>
            <a:bodyPr lIns="67235" tIns="67235" rIns="67235" bIns="67235" rtlCol="0" anchor="ctr"/>
            <a:lstStyle/>
            <a:p>
              <a:pPr marL="647690" lvl="1" indent="-323845" algn="l">
                <a:lnSpc>
                  <a:spcPts val="4199"/>
                </a:lnSpc>
                <a:buAutoNum type="arabicPeriod"/>
              </a:pPr>
              <a:r>
                <a:rPr lang="en-US" sz="2999" spc="116" dirty="0">
                  <a:solidFill>
                    <a:srgbClr val="022949"/>
                  </a:solidFill>
                  <a:latin typeface="TT Interphases"/>
                </a:rPr>
                <a:t>Further broadening the belief within our industry that its talent needs match the talents and skills of neurodivergent people, and that there is business advantage in measures to attract, develop, and retain those people.</a:t>
              </a:r>
            </a:p>
            <a:p>
              <a:pPr marL="647690" lvl="1" indent="-323845" algn="l">
                <a:lnSpc>
                  <a:spcPts val="4199"/>
                </a:lnSpc>
                <a:buAutoNum type="arabicPeriod"/>
              </a:pPr>
              <a:r>
                <a:rPr lang="en-US" sz="2999" spc="116" dirty="0">
                  <a:solidFill>
                    <a:srgbClr val="022949"/>
                  </a:solidFill>
                  <a:latin typeface="TT Interphases"/>
                </a:rPr>
                <a:t>Creating safe spaces to foster the wellbeing and belonging of ND individuals within the industry, and to generate insights for change based on their experiences. </a:t>
              </a:r>
            </a:p>
            <a:p>
              <a:pPr marL="647690" lvl="1" indent="-323845" algn="l">
                <a:lnSpc>
                  <a:spcPts val="4199"/>
                </a:lnSpc>
                <a:buAutoNum type="arabicPeriod"/>
              </a:pPr>
              <a:r>
                <a:rPr lang="en-US" sz="2999" spc="116" dirty="0">
                  <a:solidFill>
                    <a:srgbClr val="022949"/>
                  </a:solidFill>
                  <a:latin typeface="TT Interphases"/>
                </a:rPr>
                <a:t>Working in collaboration with corporate members, individuals, and service providers to co-design and test workplace practices to improve opportunities for the talent, skills, and abilities of neurodivergent individuals. </a:t>
              </a:r>
            </a:p>
            <a:p>
              <a:pPr marL="647690" lvl="1" indent="-323845" algn="l">
                <a:lnSpc>
                  <a:spcPts val="4199"/>
                </a:lnSpc>
                <a:buAutoNum type="arabicPeriod"/>
              </a:pPr>
              <a:r>
                <a:rPr lang="en-US" sz="2999" spc="116" dirty="0">
                  <a:solidFill>
                    <a:srgbClr val="022949"/>
                  </a:solidFill>
                  <a:latin typeface="TT Interphases"/>
                </a:rPr>
                <a:t>Designing and enabling ways for businesses and neurodivergent individuals to find one another through making existing talent pipelines more neuroinclusive and by creating new ones.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65899"/>
            <a:ext cx="18288000" cy="7132320"/>
          </a:xfrm>
          <a:custGeom>
            <a:avLst/>
            <a:gdLst/>
            <a:ahLst/>
            <a:cxnLst/>
            <a:rect l="l" t="t" r="r" b="b"/>
            <a:pathLst>
              <a:path w="18288000" h="7132320">
                <a:moveTo>
                  <a:pt x="0" y="0"/>
                </a:moveTo>
                <a:lnTo>
                  <a:pt x="18288000" y="0"/>
                </a:lnTo>
                <a:lnTo>
                  <a:pt x="18288000" y="7132320"/>
                </a:lnTo>
                <a:lnTo>
                  <a:pt x="0" y="71323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288010" y="4760213"/>
            <a:ext cx="18864020" cy="6978093"/>
            <a:chOff x="0" y="0"/>
            <a:chExt cx="4968302" cy="1837852"/>
          </a:xfrm>
        </p:grpSpPr>
        <p:sp>
          <p:nvSpPr>
            <p:cNvPr id="4" name="Freeform 4"/>
            <p:cNvSpPr/>
            <p:nvPr/>
          </p:nvSpPr>
          <p:spPr>
            <a:xfrm>
              <a:off x="0" y="0"/>
              <a:ext cx="4968301" cy="1837852"/>
            </a:xfrm>
            <a:custGeom>
              <a:avLst/>
              <a:gdLst/>
              <a:ahLst/>
              <a:cxnLst/>
              <a:rect l="l" t="t" r="r" b="b"/>
              <a:pathLst>
                <a:path w="4968301" h="1837852">
                  <a:moveTo>
                    <a:pt x="0" y="0"/>
                  </a:moveTo>
                  <a:lnTo>
                    <a:pt x="4968301" y="0"/>
                  </a:lnTo>
                  <a:lnTo>
                    <a:pt x="4968301" y="1837852"/>
                  </a:lnTo>
                  <a:lnTo>
                    <a:pt x="0" y="1837852"/>
                  </a:lnTo>
                  <a:close/>
                </a:path>
              </a:pathLst>
            </a:custGeom>
            <a:solidFill>
              <a:srgbClr val="022949"/>
            </a:solidFill>
          </p:spPr>
          <p:txBody>
            <a:bodyPr/>
            <a:lstStyle/>
            <a:p>
              <a:endParaRPr lang="en-GB"/>
            </a:p>
          </p:txBody>
        </p:sp>
        <p:sp>
          <p:nvSpPr>
            <p:cNvPr id="5" name="TextBox 5"/>
            <p:cNvSpPr txBox="1"/>
            <p:nvPr/>
          </p:nvSpPr>
          <p:spPr>
            <a:xfrm>
              <a:off x="0" y="-38100"/>
              <a:ext cx="4968302" cy="1875952"/>
            </a:xfrm>
            <a:prstGeom prst="rect">
              <a:avLst/>
            </a:prstGeom>
          </p:spPr>
          <p:txBody>
            <a:bodyPr lIns="67235" tIns="67235" rIns="67235" bIns="67235" rtlCol="0" anchor="ctr"/>
            <a:lstStyle/>
            <a:p>
              <a:pPr algn="ctr">
                <a:lnSpc>
                  <a:spcPts val="2779"/>
                </a:lnSpc>
              </a:pPr>
              <a:endParaRPr/>
            </a:p>
          </p:txBody>
        </p:sp>
      </p:grpSp>
      <p:sp>
        <p:nvSpPr>
          <p:cNvPr id="6" name="Freeform 6"/>
          <p:cNvSpPr/>
          <p:nvPr/>
        </p:nvSpPr>
        <p:spPr>
          <a:xfrm>
            <a:off x="8050680" y="14801601"/>
            <a:ext cx="637912" cy="651762"/>
          </a:xfrm>
          <a:custGeom>
            <a:avLst/>
            <a:gdLst/>
            <a:ahLst/>
            <a:cxnLst/>
            <a:rect l="l" t="t" r="r" b="b"/>
            <a:pathLst>
              <a:path w="637912" h="651762">
                <a:moveTo>
                  <a:pt x="0" y="0"/>
                </a:moveTo>
                <a:lnTo>
                  <a:pt x="637912" y="0"/>
                </a:lnTo>
                <a:lnTo>
                  <a:pt x="637912" y="651762"/>
                </a:lnTo>
                <a:lnTo>
                  <a:pt x="0" y="6517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p:cNvSpPr txBox="1"/>
          <p:nvPr/>
        </p:nvSpPr>
        <p:spPr>
          <a:xfrm>
            <a:off x="710381" y="610834"/>
            <a:ext cx="14680597" cy="704967"/>
          </a:xfrm>
          <a:prstGeom prst="rect">
            <a:avLst/>
          </a:prstGeom>
        </p:spPr>
        <p:txBody>
          <a:bodyPr lIns="0" tIns="0" rIns="0" bIns="0" rtlCol="0" anchor="t">
            <a:spAutoFit/>
          </a:bodyPr>
          <a:lstStyle/>
          <a:p>
            <a:pPr algn="l">
              <a:lnSpc>
                <a:spcPts val="5372"/>
              </a:lnSpc>
            </a:pPr>
            <a:r>
              <a:rPr lang="en-US" sz="5165">
                <a:solidFill>
                  <a:srgbClr val="022949"/>
                </a:solidFill>
                <a:latin typeface="TT Interphases Bold"/>
              </a:rPr>
              <a:t>The GAIN Strategy: A Transformed Industry</a:t>
            </a:r>
          </a:p>
        </p:txBody>
      </p:sp>
      <p:grpSp>
        <p:nvGrpSpPr>
          <p:cNvPr id="8" name="Group 8"/>
          <p:cNvGrpSpPr/>
          <p:nvPr/>
        </p:nvGrpSpPr>
        <p:grpSpPr>
          <a:xfrm>
            <a:off x="1391541" y="3109922"/>
            <a:ext cx="15441750" cy="6812748"/>
            <a:chOff x="-16637" y="-117906"/>
            <a:chExt cx="4066963" cy="1794304"/>
          </a:xfrm>
        </p:grpSpPr>
        <p:sp>
          <p:nvSpPr>
            <p:cNvPr id="9" name="Freeform 9"/>
            <p:cNvSpPr/>
            <p:nvPr/>
          </p:nvSpPr>
          <p:spPr>
            <a:xfrm>
              <a:off x="0" y="-117906"/>
              <a:ext cx="4050326" cy="1794304"/>
            </a:xfrm>
            <a:custGeom>
              <a:avLst/>
              <a:gdLst/>
              <a:ahLst/>
              <a:cxnLst/>
              <a:rect l="l" t="t" r="r" b="b"/>
              <a:pathLst>
                <a:path w="4050326" h="1538052">
                  <a:moveTo>
                    <a:pt x="25319" y="0"/>
                  </a:moveTo>
                  <a:lnTo>
                    <a:pt x="4025007" y="0"/>
                  </a:lnTo>
                  <a:cubicBezTo>
                    <a:pt x="4031722" y="0"/>
                    <a:pt x="4038162" y="2668"/>
                    <a:pt x="4042910" y="7416"/>
                  </a:cubicBezTo>
                  <a:cubicBezTo>
                    <a:pt x="4047658" y="12164"/>
                    <a:pt x="4050326" y="18604"/>
                    <a:pt x="4050326" y="25319"/>
                  </a:cubicBezTo>
                  <a:lnTo>
                    <a:pt x="4050326" y="1512733"/>
                  </a:lnTo>
                  <a:cubicBezTo>
                    <a:pt x="4050326" y="1526717"/>
                    <a:pt x="4038990" y="1538052"/>
                    <a:pt x="4025007" y="1538052"/>
                  </a:cubicBezTo>
                  <a:lnTo>
                    <a:pt x="25319" y="1538052"/>
                  </a:lnTo>
                  <a:cubicBezTo>
                    <a:pt x="11336" y="1538052"/>
                    <a:pt x="0" y="1526717"/>
                    <a:pt x="0" y="1512733"/>
                  </a:cubicBezTo>
                  <a:lnTo>
                    <a:pt x="0" y="25319"/>
                  </a:lnTo>
                  <a:cubicBezTo>
                    <a:pt x="0" y="11336"/>
                    <a:pt x="11336" y="0"/>
                    <a:pt x="25319" y="0"/>
                  </a:cubicBezTo>
                  <a:close/>
                </a:path>
              </a:pathLst>
            </a:custGeom>
            <a:solidFill>
              <a:srgbClr val="F8ECCB"/>
            </a:solidFill>
            <a:ln w="28575" cap="rnd">
              <a:solidFill>
                <a:srgbClr val="2CAAE2"/>
              </a:solidFill>
              <a:prstDash val="solid"/>
              <a:round/>
            </a:ln>
          </p:spPr>
          <p:txBody>
            <a:bodyPr/>
            <a:lstStyle/>
            <a:p>
              <a:endParaRPr lang="en-GB"/>
            </a:p>
          </p:txBody>
        </p:sp>
        <p:sp>
          <p:nvSpPr>
            <p:cNvPr id="10" name="TextBox 10"/>
            <p:cNvSpPr txBox="1"/>
            <p:nvPr/>
          </p:nvSpPr>
          <p:spPr>
            <a:xfrm>
              <a:off x="-16637" y="-117906"/>
              <a:ext cx="4050326" cy="1762578"/>
            </a:xfrm>
            <a:prstGeom prst="rect">
              <a:avLst/>
            </a:prstGeom>
          </p:spPr>
          <p:txBody>
            <a:bodyPr lIns="67235" tIns="67235" rIns="67235" bIns="67235" rtlCol="0" anchor="ctr"/>
            <a:lstStyle/>
            <a:p>
              <a:pPr marL="626101" lvl="1" indent="-313050" algn="l">
                <a:lnSpc>
                  <a:spcPts val="4059"/>
                </a:lnSpc>
                <a:buFont typeface="Arial"/>
                <a:buChar char="•"/>
              </a:pPr>
              <a:r>
                <a:rPr lang="en-US" sz="2899" spc="113" dirty="0">
                  <a:solidFill>
                    <a:srgbClr val="022949"/>
                  </a:solidFill>
                  <a:latin typeface="TT Interphases"/>
                </a:rPr>
                <a:t>Businesses which are more efficient and productive through benefiting from ND talent. </a:t>
              </a:r>
            </a:p>
            <a:p>
              <a:pPr marL="626101" lvl="1" indent="-313050" algn="l">
                <a:lnSpc>
                  <a:spcPts val="4059"/>
                </a:lnSpc>
                <a:buFont typeface="Arial"/>
                <a:buChar char="•"/>
              </a:pPr>
              <a:r>
                <a:rPr lang="en-US" sz="2899" spc="113" dirty="0">
                  <a:solidFill>
                    <a:srgbClr val="022949"/>
                  </a:solidFill>
                  <a:latin typeface="TT Interphases"/>
                </a:rPr>
                <a:t>Products and services that better benefit society because they are designed to </a:t>
              </a:r>
            </a:p>
            <a:p>
              <a:pPr algn="l">
                <a:lnSpc>
                  <a:spcPts val="4059"/>
                </a:lnSpc>
              </a:pPr>
              <a:r>
                <a:rPr lang="en-US" sz="2899" spc="113" dirty="0">
                  <a:solidFill>
                    <a:srgbClr val="022949"/>
                  </a:solidFill>
                  <a:latin typeface="TT Interphases"/>
                </a:rPr>
                <a:t>       be neuroinclusive. </a:t>
              </a:r>
            </a:p>
            <a:p>
              <a:pPr marL="626101" lvl="1" indent="-313050" algn="l">
                <a:lnSpc>
                  <a:spcPts val="4059"/>
                </a:lnSpc>
                <a:buFont typeface="Arial"/>
                <a:buChar char="•"/>
              </a:pPr>
              <a:r>
                <a:rPr lang="en-US" sz="2899" spc="113" dirty="0">
                  <a:solidFill>
                    <a:srgbClr val="022949"/>
                  </a:solidFill>
                  <a:latin typeface="TT Interphases"/>
                </a:rPr>
                <a:t>A neuroinclusive reputation which sees the industry workforce include a proportion of ND employees that measurably exceeds the proportion in the working-age population. </a:t>
              </a:r>
            </a:p>
            <a:p>
              <a:pPr marL="626101" lvl="1" indent="-313050" algn="l">
                <a:lnSpc>
                  <a:spcPts val="4059"/>
                </a:lnSpc>
                <a:buFont typeface="Arial"/>
                <a:buChar char="•"/>
              </a:pPr>
              <a:r>
                <a:rPr lang="en-US" sz="2899" spc="113" dirty="0">
                  <a:solidFill>
                    <a:srgbClr val="022949"/>
                  </a:solidFill>
                  <a:latin typeface="TT Interphases"/>
                </a:rPr>
                <a:t>Inclusive approaches to continuous learning and talent development which lead  to equal neurodivergent representation at all levels of seniority. </a:t>
              </a:r>
            </a:p>
            <a:p>
              <a:pPr marL="626101" lvl="1" indent="-313050" algn="l">
                <a:lnSpc>
                  <a:spcPts val="4059"/>
                </a:lnSpc>
                <a:buFont typeface="Arial"/>
                <a:buChar char="•"/>
              </a:pPr>
              <a:r>
                <a:rPr lang="en-US" sz="2899" spc="113" dirty="0">
                  <a:solidFill>
                    <a:srgbClr val="022949"/>
                  </a:solidFill>
                  <a:latin typeface="TT Interphases"/>
                </a:rPr>
                <a:t>Performance management, working patterns, environments and adaptations that eliminate any pay gap between neurodivergent and neurotypical employees.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50680" y="14801601"/>
            <a:ext cx="637912" cy="651762"/>
          </a:xfrm>
          <a:custGeom>
            <a:avLst/>
            <a:gdLst/>
            <a:ahLst/>
            <a:cxnLst/>
            <a:rect l="l" t="t" r="r" b="b"/>
            <a:pathLst>
              <a:path w="637912" h="651762">
                <a:moveTo>
                  <a:pt x="0" y="0"/>
                </a:moveTo>
                <a:lnTo>
                  <a:pt x="637912" y="0"/>
                </a:lnTo>
                <a:lnTo>
                  <a:pt x="637912" y="651762"/>
                </a:lnTo>
                <a:lnTo>
                  <a:pt x="0" y="651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299125" y="1528184"/>
            <a:ext cx="6206005" cy="4154020"/>
          </a:xfrm>
          <a:custGeom>
            <a:avLst/>
            <a:gdLst/>
            <a:ahLst/>
            <a:cxnLst/>
            <a:rect l="l" t="t" r="r" b="b"/>
            <a:pathLst>
              <a:path w="6206005" h="4154020">
                <a:moveTo>
                  <a:pt x="0" y="0"/>
                </a:moveTo>
                <a:lnTo>
                  <a:pt x="6206005" y="0"/>
                </a:lnTo>
                <a:lnTo>
                  <a:pt x="6206005" y="4154020"/>
                </a:lnTo>
                <a:lnTo>
                  <a:pt x="0" y="4154020"/>
                </a:lnTo>
                <a:lnTo>
                  <a:pt x="0" y="0"/>
                </a:lnTo>
                <a:close/>
              </a:path>
            </a:pathLst>
          </a:custGeom>
          <a:blipFill>
            <a:blip r:embed="rId4"/>
            <a:stretch>
              <a:fillRect/>
            </a:stretch>
          </a:blipFill>
        </p:spPr>
        <p:txBody>
          <a:bodyPr/>
          <a:lstStyle/>
          <a:p>
            <a:endParaRPr lang="en-GB"/>
          </a:p>
        </p:txBody>
      </p:sp>
      <p:sp>
        <p:nvSpPr>
          <p:cNvPr id="4" name="Freeform 4"/>
          <p:cNvSpPr/>
          <p:nvPr/>
        </p:nvSpPr>
        <p:spPr>
          <a:xfrm>
            <a:off x="10720048" y="1421993"/>
            <a:ext cx="6220995" cy="4154020"/>
          </a:xfrm>
          <a:custGeom>
            <a:avLst/>
            <a:gdLst/>
            <a:ahLst/>
            <a:cxnLst/>
            <a:rect l="l" t="t" r="r" b="b"/>
            <a:pathLst>
              <a:path w="6220995" h="4154020">
                <a:moveTo>
                  <a:pt x="0" y="0"/>
                </a:moveTo>
                <a:lnTo>
                  <a:pt x="6220995" y="0"/>
                </a:lnTo>
                <a:lnTo>
                  <a:pt x="6220995" y="4154019"/>
                </a:lnTo>
                <a:lnTo>
                  <a:pt x="0" y="4154019"/>
                </a:lnTo>
                <a:lnTo>
                  <a:pt x="0" y="0"/>
                </a:lnTo>
                <a:close/>
              </a:path>
            </a:pathLst>
          </a:custGeom>
          <a:blipFill>
            <a:blip r:embed="rId5"/>
            <a:stretch>
              <a:fillRect/>
            </a:stretch>
          </a:blipFill>
        </p:spPr>
        <p:txBody>
          <a:bodyPr/>
          <a:lstStyle/>
          <a:p>
            <a:endParaRPr lang="en-GB"/>
          </a:p>
        </p:txBody>
      </p:sp>
      <p:sp>
        <p:nvSpPr>
          <p:cNvPr id="5" name="Freeform 5"/>
          <p:cNvSpPr/>
          <p:nvPr/>
        </p:nvSpPr>
        <p:spPr>
          <a:xfrm>
            <a:off x="6121712" y="5682204"/>
            <a:ext cx="6044575" cy="4045966"/>
          </a:xfrm>
          <a:custGeom>
            <a:avLst/>
            <a:gdLst/>
            <a:ahLst/>
            <a:cxnLst/>
            <a:rect l="l" t="t" r="r" b="b"/>
            <a:pathLst>
              <a:path w="6044575" h="4045966">
                <a:moveTo>
                  <a:pt x="0" y="0"/>
                </a:moveTo>
                <a:lnTo>
                  <a:pt x="6044576" y="0"/>
                </a:lnTo>
                <a:lnTo>
                  <a:pt x="6044576" y="4045966"/>
                </a:lnTo>
                <a:lnTo>
                  <a:pt x="0" y="4045966"/>
                </a:lnTo>
                <a:lnTo>
                  <a:pt x="0" y="0"/>
                </a:lnTo>
                <a:close/>
              </a:path>
            </a:pathLst>
          </a:custGeom>
          <a:blipFill>
            <a:blip r:embed="rId6"/>
            <a:stretch>
              <a:fillRect/>
            </a:stretch>
          </a:blipFill>
        </p:spPr>
        <p:txBody>
          <a:bodyPr/>
          <a:lstStyle/>
          <a:p>
            <a:endParaRPr lang="en-GB"/>
          </a:p>
        </p:txBody>
      </p:sp>
      <p:sp>
        <p:nvSpPr>
          <p:cNvPr id="6" name="TextBox 6"/>
          <p:cNvSpPr txBox="1"/>
          <p:nvPr/>
        </p:nvSpPr>
        <p:spPr>
          <a:xfrm>
            <a:off x="11839245" y="9251540"/>
            <a:ext cx="3484166" cy="243636"/>
          </a:xfrm>
          <a:prstGeom prst="rect">
            <a:avLst/>
          </a:prstGeom>
        </p:spPr>
        <p:txBody>
          <a:bodyPr lIns="0" tIns="0" rIns="0" bIns="0" rtlCol="0" anchor="t">
            <a:spAutoFit/>
          </a:bodyPr>
          <a:lstStyle/>
          <a:p>
            <a:pPr marL="0" lvl="0" indent="0" algn="l">
              <a:lnSpc>
                <a:spcPts val="2043"/>
              </a:lnSpc>
              <a:spcBef>
                <a:spcPct val="0"/>
              </a:spcBef>
            </a:pPr>
            <a:r>
              <a:rPr lang="en-US" sz="1459" u="none" spc="56">
                <a:solidFill>
                  <a:srgbClr val="FFFFFF"/>
                </a:solidFill>
                <a:latin typeface="TT Interphases Bold"/>
              </a:rPr>
              <a:t>reallygreatsite.com</a:t>
            </a:r>
          </a:p>
        </p:txBody>
      </p:sp>
      <p:sp>
        <p:nvSpPr>
          <p:cNvPr id="7" name="TextBox 7"/>
          <p:cNvSpPr txBox="1"/>
          <p:nvPr/>
        </p:nvSpPr>
        <p:spPr>
          <a:xfrm>
            <a:off x="3170747" y="9273308"/>
            <a:ext cx="3479829" cy="243636"/>
          </a:xfrm>
          <a:prstGeom prst="rect">
            <a:avLst/>
          </a:prstGeom>
        </p:spPr>
        <p:txBody>
          <a:bodyPr lIns="0" tIns="0" rIns="0" bIns="0" rtlCol="0" anchor="t">
            <a:spAutoFit/>
          </a:bodyPr>
          <a:lstStyle/>
          <a:p>
            <a:pPr marL="0" lvl="0" indent="0" algn="l">
              <a:lnSpc>
                <a:spcPts val="2043"/>
              </a:lnSpc>
              <a:spcBef>
                <a:spcPct val="0"/>
              </a:spcBef>
            </a:pPr>
            <a:r>
              <a:rPr lang="en-US" sz="1459" u="none" spc="56">
                <a:solidFill>
                  <a:srgbClr val="FFFFFF"/>
                </a:solidFill>
                <a:latin typeface="TT Interphases Bold"/>
              </a:rPr>
              <a:t>www.reallygreatsite.com</a:t>
            </a:r>
          </a:p>
        </p:txBody>
      </p:sp>
      <p:sp>
        <p:nvSpPr>
          <p:cNvPr id="8" name="TextBox 8"/>
          <p:cNvSpPr txBox="1"/>
          <p:nvPr/>
        </p:nvSpPr>
        <p:spPr>
          <a:xfrm>
            <a:off x="755375" y="593201"/>
            <a:ext cx="16777251" cy="704967"/>
          </a:xfrm>
          <a:prstGeom prst="rect">
            <a:avLst/>
          </a:prstGeom>
        </p:spPr>
        <p:txBody>
          <a:bodyPr lIns="0" tIns="0" rIns="0" bIns="0" rtlCol="0" anchor="t">
            <a:spAutoFit/>
          </a:bodyPr>
          <a:lstStyle/>
          <a:p>
            <a:pPr algn="l">
              <a:lnSpc>
                <a:spcPts val="5372"/>
              </a:lnSpc>
            </a:pPr>
            <a:r>
              <a:rPr lang="en-US" sz="5165">
                <a:solidFill>
                  <a:srgbClr val="022949"/>
                </a:solidFill>
                <a:latin typeface="TT Interphases Bold"/>
              </a:rPr>
              <a:t>Measurable Outcomes</a:t>
            </a:r>
          </a:p>
        </p:txBody>
      </p:sp>
      <p:sp>
        <p:nvSpPr>
          <p:cNvPr id="9" name="TextBox 9"/>
          <p:cNvSpPr txBox="1"/>
          <p:nvPr/>
        </p:nvSpPr>
        <p:spPr>
          <a:xfrm>
            <a:off x="15772755" y="9822391"/>
            <a:ext cx="483167" cy="317169"/>
          </a:xfrm>
          <a:prstGeom prst="rect">
            <a:avLst/>
          </a:prstGeom>
        </p:spPr>
        <p:txBody>
          <a:bodyPr lIns="0" tIns="0" rIns="0" bIns="0" rtlCol="0" anchor="t">
            <a:spAutoFit/>
          </a:bodyPr>
          <a:lstStyle/>
          <a:p>
            <a:pPr algn="r">
              <a:lnSpc>
                <a:spcPts val="2666"/>
              </a:lnSpc>
            </a:pPr>
            <a:r>
              <a:rPr lang="en-US" sz="1904">
                <a:solidFill>
                  <a:srgbClr val="022949"/>
                </a:solidFill>
                <a:latin typeface="TT Interphases Bold"/>
              </a:rPr>
              <a:t>19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559" y="-2537460"/>
            <a:ext cx="18288000" cy="7132320"/>
          </a:xfrm>
          <a:custGeom>
            <a:avLst/>
            <a:gdLst/>
            <a:ahLst/>
            <a:cxnLst/>
            <a:rect l="l" t="t" r="r" b="b"/>
            <a:pathLst>
              <a:path w="18288000" h="7132320">
                <a:moveTo>
                  <a:pt x="0" y="0"/>
                </a:moveTo>
                <a:lnTo>
                  <a:pt x="18288000" y="0"/>
                </a:lnTo>
                <a:lnTo>
                  <a:pt x="18288000" y="7132320"/>
                </a:lnTo>
                <a:lnTo>
                  <a:pt x="0" y="71323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302769" y="3956066"/>
            <a:ext cx="19195865" cy="6978093"/>
            <a:chOff x="0" y="0"/>
            <a:chExt cx="5055701" cy="1837852"/>
          </a:xfrm>
        </p:grpSpPr>
        <p:sp>
          <p:nvSpPr>
            <p:cNvPr id="4" name="Freeform 4"/>
            <p:cNvSpPr/>
            <p:nvPr/>
          </p:nvSpPr>
          <p:spPr>
            <a:xfrm>
              <a:off x="0" y="0"/>
              <a:ext cx="5055701" cy="1837852"/>
            </a:xfrm>
            <a:custGeom>
              <a:avLst/>
              <a:gdLst/>
              <a:ahLst/>
              <a:cxnLst/>
              <a:rect l="l" t="t" r="r" b="b"/>
              <a:pathLst>
                <a:path w="5055701" h="1837852">
                  <a:moveTo>
                    <a:pt x="0" y="0"/>
                  </a:moveTo>
                  <a:lnTo>
                    <a:pt x="5055701" y="0"/>
                  </a:lnTo>
                  <a:lnTo>
                    <a:pt x="5055701" y="1837852"/>
                  </a:lnTo>
                  <a:lnTo>
                    <a:pt x="0" y="1837852"/>
                  </a:lnTo>
                  <a:close/>
                </a:path>
              </a:pathLst>
            </a:custGeom>
            <a:solidFill>
              <a:srgbClr val="022949"/>
            </a:solidFill>
          </p:spPr>
          <p:txBody>
            <a:bodyPr/>
            <a:lstStyle/>
            <a:p>
              <a:endParaRPr lang="en-GB"/>
            </a:p>
          </p:txBody>
        </p:sp>
        <p:sp>
          <p:nvSpPr>
            <p:cNvPr id="5" name="TextBox 5"/>
            <p:cNvSpPr txBox="1"/>
            <p:nvPr/>
          </p:nvSpPr>
          <p:spPr>
            <a:xfrm>
              <a:off x="0" y="-38100"/>
              <a:ext cx="5055701" cy="1875952"/>
            </a:xfrm>
            <a:prstGeom prst="rect">
              <a:avLst/>
            </a:prstGeom>
          </p:spPr>
          <p:txBody>
            <a:bodyPr lIns="67235" tIns="67235" rIns="67235" bIns="67235" rtlCol="0" anchor="ctr"/>
            <a:lstStyle/>
            <a:p>
              <a:pPr algn="ctr">
                <a:lnSpc>
                  <a:spcPts val="2779"/>
                </a:lnSpc>
              </a:pPr>
              <a:endParaRPr/>
            </a:p>
          </p:txBody>
        </p:sp>
      </p:grpSp>
      <p:sp>
        <p:nvSpPr>
          <p:cNvPr id="6" name="Freeform 6"/>
          <p:cNvSpPr/>
          <p:nvPr/>
        </p:nvSpPr>
        <p:spPr>
          <a:xfrm>
            <a:off x="8050680" y="14801601"/>
            <a:ext cx="637912" cy="651762"/>
          </a:xfrm>
          <a:custGeom>
            <a:avLst/>
            <a:gdLst/>
            <a:ahLst/>
            <a:cxnLst/>
            <a:rect l="l" t="t" r="r" b="b"/>
            <a:pathLst>
              <a:path w="637912" h="651762">
                <a:moveTo>
                  <a:pt x="0" y="0"/>
                </a:moveTo>
                <a:lnTo>
                  <a:pt x="637912" y="0"/>
                </a:lnTo>
                <a:lnTo>
                  <a:pt x="637912" y="651762"/>
                </a:lnTo>
                <a:lnTo>
                  <a:pt x="0" y="6517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p:cNvSpPr txBox="1"/>
          <p:nvPr/>
        </p:nvSpPr>
        <p:spPr>
          <a:xfrm>
            <a:off x="707886" y="534997"/>
            <a:ext cx="14685589" cy="704967"/>
          </a:xfrm>
          <a:prstGeom prst="rect">
            <a:avLst/>
          </a:prstGeom>
        </p:spPr>
        <p:txBody>
          <a:bodyPr lIns="0" tIns="0" rIns="0" bIns="0" rtlCol="0" anchor="t">
            <a:spAutoFit/>
          </a:bodyPr>
          <a:lstStyle/>
          <a:p>
            <a:pPr algn="l">
              <a:lnSpc>
                <a:spcPts val="5372"/>
              </a:lnSpc>
            </a:pPr>
            <a:r>
              <a:rPr lang="en-US" sz="5165">
                <a:solidFill>
                  <a:srgbClr val="022949"/>
                </a:solidFill>
                <a:latin typeface="TT Interphases Bold"/>
              </a:rPr>
              <a:t>Gaining Momentum: The Business Plan</a:t>
            </a:r>
          </a:p>
        </p:txBody>
      </p:sp>
      <p:sp>
        <p:nvSpPr>
          <p:cNvPr id="8" name="TextBox 8"/>
          <p:cNvSpPr txBox="1"/>
          <p:nvPr/>
        </p:nvSpPr>
        <p:spPr>
          <a:xfrm>
            <a:off x="1401435" y="3492098"/>
            <a:ext cx="16142751" cy="2113419"/>
          </a:xfrm>
          <a:prstGeom prst="rect">
            <a:avLst/>
          </a:prstGeom>
        </p:spPr>
        <p:txBody>
          <a:bodyPr lIns="0" tIns="0" rIns="0" bIns="0" rtlCol="0" anchor="t">
            <a:spAutoFit/>
          </a:bodyPr>
          <a:lstStyle/>
          <a:p>
            <a:pPr algn="l">
              <a:lnSpc>
                <a:spcPts val="4245"/>
              </a:lnSpc>
            </a:pPr>
            <a:r>
              <a:rPr lang="en-US" sz="3032">
                <a:solidFill>
                  <a:srgbClr val="F8ECCB"/>
                </a:solidFill>
                <a:latin typeface="TT Interphases"/>
              </a:rPr>
              <a:t>Taking a step-by-step approach, we believe transformation is possible. Moving our industry towards neuroinclusion requires a collective effort based around a well thought through plan that will:</a:t>
            </a:r>
          </a:p>
          <a:p>
            <a:pPr algn="l">
              <a:lnSpc>
                <a:spcPts val="4245"/>
              </a:lnSpc>
            </a:pPr>
            <a:endParaRPr lang="en-US" sz="3032">
              <a:solidFill>
                <a:srgbClr val="F8ECCB"/>
              </a:solidFill>
              <a:latin typeface="TT Interphases"/>
            </a:endParaRPr>
          </a:p>
        </p:txBody>
      </p:sp>
      <p:grpSp>
        <p:nvGrpSpPr>
          <p:cNvPr id="9" name="Group 9"/>
          <p:cNvGrpSpPr/>
          <p:nvPr/>
        </p:nvGrpSpPr>
        <p:grpSpPr>
          <a:xfrm>
            <a:off x="1228548" y="5386261"/>
            <a:ext cx="15404500" cy="3690189"/>
            <a:chOff x="0" y="0"/>
            <a:chExt cx="4057152" cy="971902"/>
          </a:xfrm>
        </p:grpSpPr>
        <p:sp>
          <p:nvSpPr>
            <p:cNvPr id="10" name="Freeform 10"/>
            <p:cNvSpPr/>
            <p:nvPr/>
          </p:nvSpPr>
          <p:spPr>
            <a:xfrm>
              <a:off x="0" y="0"/>
              <a:ext cx="4057152" cy="971902"/>
            </a:xfrm>
            <a:custGeom>
              <a:avLst/>
              <a:gdLst/>
              <a:ahLst/>
              <a:cxnLst/>
              <a:rect l="l" t="t" r="r" b="b"/>
              <a:pathLst>
                <a:path w="4057152" h="971902">
                  <a:moveTo>
                    <a:pt x="25277" y="0"/>
                  </a:moveTo>
                  <a:lnTo>
                    <a:pt x="4031876" y="0"/>
                  </a:lnTo>
                  <a:cubicBezTo>
                    <a:pt x="4038579" y="0"/>
                    <a:pt x="4045009" y="2663"/>
                    <a:pt x="4049749" y="7403"/>
                  </a:cubicBezTo>
                  <a:cubicBezTo>
                    <a:pt x="4054489" y="12144"/>
                    <a:pt x="4057152" y="18573"/>
                    <a:pt x="4057152" y="25277"/>
                  </a:cubicBezTo>
                  <a:lnTo>
                    <a:pt x="4057152" y="946625"/>
                  </a:lnTo>
                  <a:cubicBezTo>
                    <a:pt x="4057152" y="960585"/>
                    <a:pt x="4045836" y="971902"/>
                    <a:pt x="4031876" y="971902"/>
                  </a:cubicBezTo>
                  <a:lnTo>
                    <a:pt x="25277" y="971902"/>
                  </a:lnTo>
                  <a:cubicBezTo>
                    <a:pt x="18573" y="971902"/>
                    <a:pt x="12144" y="969239"/>
                    <a:pt x="7403" y="964498"/>
                  </a:cubicBezTo>
                  <a:cubicBezTo>
                    <a:pt x="2663" y="959758"/>
                    <a:pt x="0" y="953329"/>
                    <a:pt x="0" y="946625"/>
                  </a:cubicBezTo>
                  <a:lnTo>
                    <a:pt x="0" y="25277"/>
                  </a:lnTo>
                  <a:cubicBezTo>
                    <a:pt x="0" y="18573"/>
                    <a:pt x="2663" y="12144"/>
                    <a:pt x="7403" y="7403"/>
                  </a:cubicBezTo>
                  <a:cubicBezTo>
                    <a:pt x="12144" y="2663"/>
                    <a:pt x="18573" y="0"/>
                    <a:pt x="25277" y="0"/>
                  </a:cubicBezTo>
                  <a:close/>
                </a:path>
              </a:pathLst>
            </a:custGeom>
            <a:solidFill>
              <a:srgbClr val="F8ECCB"/>
            </a:solidFill>
            <a:ln w="28575" cap="rnd">
              <a:solidFill>
                <a:srgbClr val="2CAAE2"/>
              </a:solidFill>
              <a:prstDash val="solid"/>
              <a:round/>
            </a:ln>
          </p:spPr>
          <p:txBody>
            <a:bodyPr/>
            <a:lstStyle/>
            <a:p>
              <a:endParaRPr lang="en-GB"/>
            </a:p>
          </p:txBody>
        </p:sp>
        <p:sp>
          <p:nvSpPr>
            <p:cNvPr id="11" name="TextBox 11"/>
            <p:cNvSpPr txBox="1"/>
            <p:nvPr/>
          </p:nvSpPr>
          <p:spPr>
            <a:xfrm>
              <a:off x="0" y="-57150"/>
              <a:ext cx="4057152" cy="1029052"/>
            </a:xfrm>
            <a:prstGeom prst="rect">
              <a:avLst/>
            </a:prstGeom>
          </p:spPr>
          <p:txBody>
            <a:bodyPr lIns="67235" tIns="67235" rIns="67235" bIns="67235" rtlCol="0" anchor="ctr"/>
            <a:lstStyle/>
            <a:p>
              <a:pPr marL="626101" lvl="1" indent="-313050" algn="l">
                <a:lnSpc>
                  <a:spcPts val="4059"/>
                </a:lnSpc>
                <a:buFont typeface="Arial"/>
                <a:buChar char="•"/>
              </a:pPr>
              <a:r>
                <a:rPr lang="en-US" sz="2899" spc="113">
                  <a:solidFill>
                    <a:srgbClr val="022949"/>
                  </a:solidFill>
                  <a:latin typeface="TT Interphases"/>
                </a:rPr>
                <a:t>help the sector contribute to the national ambitions outlined in the Buckland Review. </a:t>
              </a:r>
            </a:p>
            <a:p>
              <a:pPr marL="626101" lvl="1" indent="-313050" algn="l">
                <a:lnSpc>
                  <a:spcPts val="4059"/>
                </a:lnSpc>
                <a:buFont typeface="Arial"/>
                <a:buChar char="•"/>
              </a:pPr>
              <a:r>
                <a:rPr lang="en-US" sz="2899" spc="113">
                  <a:solidFill>
                    <a:srgbClr val="022949"/>
                  </a:solidFill>
                  <a:latin typeface="TT Interphases"/>
                </a:rPr>
                <a:t>create opportunities for individual members to thrive. </a:t>
              </a:r>
            </a:p>
            <a:p>
              <a:pPr marL="626101" lvl="1" indent="-313050" algn="l">
                <a:lnSpc>
                  <a:spcPts val="4059"/>
                </a:lnSpc>
                <a:buFont typeface="Arial"/>
                <a:buChar char="•"/>
              </a:pPr>
              <a:r>
                <a:rPr lang="en-US" sz="2899" spc="113">
                  <a:solidFill>
                    <a:srgbClr val="022949"/>
                  </a:solidFill>
                  <a:latin typeface="TT Interphases"/>
                </a:rPr>
                <a:t>create value for corporate members at different stages of their neuroinclusion journey. </a:t>
              </a:r>
            </a:p>
            <a:p>
              <a:pPr marL="626101" lvl="1" indent="-313050" algn="l">
                <a:lnSpc>
                  <a:spcPts val="4059"/>
                </a:lnSpc>
                <a:buFont typeface="Arial"/>
                <a:buChar char="•"/>
              </a:pPr>
              <a:r>
                <a:rPr lang="en-US" sz="2899" spc="113">
                  <a:solidFill>
                    <a:srgbClr val="022949"/>
                  </a:solidFill>
                  <a:latin typeface="TT Interphases"/>
                </a:rPr>
                <a:t>identify change by measuring progress.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1394</Words>
  <Application>Microsoft Office PowerPoint</Application>
  <PresentationFormat>Custom</PresentationFormat>
  <Paragraphs>158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TT Interphases Bold</vt:lpstr>
      <vt:lpstr>TT Interphases</vt:lpstr>
      <vt:lpstr>Canva Sans</vt:lpstr>
      <vt:lpstr>Helvetica Now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Gain Strategy presentation</dc:title>
  <dc:creator>Liselle Appleby</dc:creator>
  <cp:lastModifiedBy>Laura Lusted</cp:lastModifiedBy>
  <cp:revision>3</cp:revision>
  <dcterms:created xsi:type="dcterms:W3CDTF">2006-08-16T00:00:00Z</dcterms:created>
  <dcterms:modified xsi:type="dcterms:W3CDTF">2024-06-27T12:44:01Z</dcterms:modified>
  <dc:identifier>DAGElWYsQAc</dc:identifier>
</cp:coreProperties>
</file>