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  <p:sldMasterId id="2147483657" r:id="rId3"/>
  </p:sldMasterIdLst>
  <p:notesMasterIdLst>
    <p:notesMasterId r:id="rId23"/>
  </p:notesMasterIdLst>
  <p:sldIdLst>
    <p:sldId id="320" r:id="rId4"/>
    <p:sldId id="321" r:id="rId5"/>
    <p:sldId id="319" r:id="rId6"/>
    <p:sldId id="323" r:id="rId7"/>
    <p:sldId id="291" r:id="rId8"/>
    <p:sldId id="324" r:id="rId9"/>
    <p:sldId id="318" r:id="rId10"/>
    <p:sldId id="292" r:id="rId11"/>
    <p:sldId id="293" r:id="rId12"/>
    <p:sldId id="294" r:id="rId13"/>
    <p:sldId id="295" r:id="rId14"/>
    <p:sldId id="296" r:id="rId15"/>
    <p:sldId id="297" r:id="rId16"/>
    <p:sldId id="325" r:id="rId17"/>
    <p:sldId id="317" r:id="rId18"/>
    <p:sldId id="300" r:id="rId19"/>
    <p:sldId id="326" r:id="rId20"/>
    <p:sldId id="310" r:id="rId21"/>
    <p:sldId id="315" r:id="rId22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408" autoAdjust="0"/>
  </p:normalViewPr>
  <p:slideViewPr>
    <p:cSldViewPr snapToGrid="0" snapToObjects="1">
      <p:cViewPr varScale="1">
        <p:scale>
          <a:sx n="106" d="100"/>
          <a:sy n="106" d="100"/>
        </p:scale>
        <p:origin x="80" y="16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923E1-0783-E147-8DC1-43A9C5962AF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236F-5D4F-CD48-A19A-EDF2926E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236F-5D4F-CD48-A19A-EDF2926E71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911" y="635001"/>
            <a:ext cx="6744824" cy="5175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911" y="1508950"/>
            <a:ext cx="6744824" cy="25010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00"/>
              </a:spcAft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68326" y="385763"/>
            <a:ext cx="3529013" cy="11231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911" y="635001"/>
            <a:ext cx="6744824" cy="5175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911" y="1508950"/>
            <a:ext cx="6744824" cy="25010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00"/>
              </a:spcAft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551172" y="226053"/>
            <a:ext cx="2403474" cy="7649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14386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205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4100" b="0" i="0" kern="1200">
          <a:solidFill>
            <a:srgbClr val="FFFFFF"/>
          </a:solidFill>
          <a:latin typeface="Metric Thin"/>
          <a:ea typeface="+mj-ea"/>
          <a:cs typeface="Metric Thin"/>
        </a:defRPr>
      </a:lvl1pPr>
    </p:titleStyle>
    <p:bodyStyle>
      <a:lvl1pPr marL="0" indent="0" algn="l" defTabSz="457200" rtl="0" eaLnBrk="1" latinLnBrk="0" hangingPunct="1">
        <a:lnSpc>
          <a:spcPct val="85000"/>
        </a:lnSpc>
        <a:spcBef>
          <a:spcPct val="20000"/>
        </a:spcBef>
        <a:buFont typeface="Arial"/>
        <a:buNone/>
        <a:defRPr sz="1500" b="0" i="0" kern="1200">
          <a:solidFill>
            <a:srgbClr val="FFFFFF"/>
          </a:solidFill>
          <a:latin typeface="Metric Light"/>
          <a:ea typeface="+mn-ea"/>
          <a:cs typeface="Metric Ligh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100" b="0" i="0" kern="1200">
          <a:solidFill>
            <a:srgbClr val="FFFFFF"/>
          </a:solidFill>
          <a:latin typeface="Metric Thin"/>
          <a:ea typeface="+mj-ea"/>
          <a:cs typeface="Metric Thin"/>
        </a:defRPr>
      </a:lvl1pPr>
    </p:titleStyle>
    <p:bodyStyle>
      <a:lvl1pPr marL="0" indent="0" algn="l" defTabSz="457200" rtl="0" eaLnBrk="1" latinLnBrk="0" hangingPunct="1">
        <a:lnSpc>
          <a:spcPct val="85000"/>
        </a:lnSpc>
        <a:spcBef>
          <a:spcPct val="20000"/>
        </a:spcBef>
        <a:buFont typeface="Arial"/>
        <a:buNone/>
        <a:defRPr sz="1500" b="0" i="0" kern="1200">
          <a:solidFill>
            <a:srgbClr val="FFFFFF"/>
          </a:solidFill>
          <a:latin typeface="Metric Light"/>
          <a:ea typeface="+mn-ea"/>
          <a:cs typeface="Metric Ligh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0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100" b="0" i="0" kern="1200">
          <a:solidFill>
            <a:srgbClr val="FFFFFF"/>
          </a:solidFill>
          <a:latin typeface="Metric Thin"/>
          <a:ea typeface="+mj-ea"/>
          <a:cs typeface="Metric Thin"/>
        </a:defRPr>
      </a:lvl1pPr>
    </p:titleStyle>
    <p:bodyStyle>
      <a:lvl1pPr marL="0" indent="0" algn="l" defTabSz="457200" rtl="0" eaLnBrk="1" latinLnBrk="0" hangingPunct="1">
        <a:lnSpc>
          <a:spcPct val="85000"/>
        </a:lnSpc>
        <a:spcBef>
          <a:spcPct val="20000"/>
        </a:spcBef>
        <a:buFont typeface="Arial"/>
        <a:buNone/>
        <a:defRPr sz="1500" b="0" i="0" kern="1200">
          <a:solidFill>
            <a:srgbClr val="FFFFFF"/>
          </a:solidFill>
          <a:latin typeface="Metric Light"/>
          <a:ea typeface="+mn-ea"/>
          <a:cs typeface="Metric Ligh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0490" y="1791929"/>
            <a:ext cx="9945585" cy="121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4800" b="1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NEDs and Digital Technology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" y="3782988"/>
            <a:ext cx="6744824" cy="40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Metric Light"/>
                <a:cs typeface="Metric Light"/>
              </a:rPr>
              <a:t>Neil </a:t>
            </a:r>
            <a:r>
              <a:rPr lang="en-US" sz="2400" dirty="0" err="1">
                <a:solidFill>
                  <a:srgbClr val="000000"/>
                </a:solidFill>
                <a:latin typeface="Metric Light"/>
                <a:cs typeface="Metric Light"/>
              </a:rPr>
              <a:t>Tinegate</a:t>
            </a:r>
            <a:endParaRPr lang="en-US" sz="24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endParaRPr lang="en-US" sz="20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AFM NED Conference</a:t>
            </a: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Metric Light"/>
                <a:cs typeface="Metric Light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 July 2024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1974" y="6016567"/>
            <a:ext cx="2083030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pPr fontAlgn="base"/>
            <a:r>
              <a:rPr lang="en-GB" sz="1400" dirty="0">
                <a:solidFill>
                  <a:schemeClr val="tx1"/>
                </a:solidFill>
              </a:rPr>
              <a:t>Neil </a:t>
            </a:r>
            <a:r>
              <a:rPr lang="en-GB" sz="1400" dirty="0" err="1">
                <a:solidFill>
                  <a:schemeClr val="tx1"/>
                </a:solidFill>
              </a:rPr>
              <a:t>Tinegate</a:t>
            </a:r>
            <a:endParaRPr lang="en-US" sz="1600" dirty="0">
              <a:solidFill>
                <a:srgbClr val="000000"/>
              </a:solidFill>
              <a:latin typeface="Metric Light"/>
              <a:cs typeface="Metric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6016567"/>
            <a:ext cx="389196" cy="389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A4212-08EB-6E0E-2411-19546C4F28E2}"/>
              </a:ext>
            </a:extLst>
          </p:cNvPr>
          <p:cNvSpPr txBox="1"/>
          <p:nvPr/>
        </p:nvSpPr>
        <p:spPr>
          <a:xfrm>
            <a:off x="8156028" y="4130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419857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1DAAA1-4B86-658F-443C-F3E3FBBB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4162"/>
            <a:ext cx="7772400" cy="4993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91151D-898F-290D-C7F5-260149242126}"/>
              </a:ext>
            </a:extLst>
          </p:cNvPr>
          <p:cNvSpPr txBox="1"/>
          <p:nvPr/>
        </p:nvSpPr>
        <p:spPr>
          <a:xfrm>
            <a:off x="7796050" y="2757932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Narrow 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CAE71-E522-200E-3AA3-0BFFF3623E10}"/>
              </a:ext>
            </a:extLst>
          </p:cNvPr>
          <p:cNvSpPr txBox="1"/>
          <p:nvPr/>
        </p:nvSpPr>
        <p:spPr>
          <a:xfrm>
            <a:off x="3058511" y="1384162"/>
            <a:ext cx="1221827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Generative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A0F44-340A-2E59-5B07-6BB28F930560}"/>
              </a:ext>
            </a:extLst>
          </p:cNvPr>
          <p:cNvSpPr txBox="1"/>
          <p:nvPr/>
        </p:nvSpPr>
        <p:spPr>
          <a:xfrm>
            <a:off x="6553201" y="2983905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Diagnostic 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B00B9-7565-0B01-BD75-42A3D83D4730}"/>
              </a:ext>
            </a:extLst>
          </p:cNvPr>
          <p:cNvSpPr txBox="1"/>
          <p:nvPr/>
        </p:nvSpPr>
        <p:spPr>
          <a:xfrm>
            <a:off x="4531272" y="3880941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Metaverse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9BD91-CE48-7CFB-30AA-1798579AF991}"/>
              </a:ext>
            </a:extLst>
          </p:cNvPr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Gartner Hype Cycle</a:t>
            </a:r>
          </a:p>
        </p:txBody>
      </p:sp>
    </p:spTree>
    <p:extLst>
      <p:ext uri="{BB962C8B-B14F-4D97-AF65-F5344CB8AC3E}">
        <p14:creationId xmlns:p14="http://schemas.microsoft.com/office/powerpoint/2010/main" val="306507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1DAAA1-4B86-658F-443C-F3E3FBBB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84162"/>
            <a:ext cx="7772400" cy="4993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91151D-898F-290D-C7F5-260149242126}"/>
              </a:ext>
            </a:extLst>
          </p:cNvPr>
          <p:cNvSpPr txBox="1"/>
          <p:nvPr/>
        </p:nvSpPr>
        <p:spPr>
          <a:xfrm>
            <a:off x="7796050" y="2757932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Narrow 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CAE71-E522-200E-3AA3-0BFFF3623E10}"/>
              </a:ext>
            </a:extLst>
          </p:cNvPr>
          <p:cNvSpPr txBox="1"/>
          <p:nvPr/>
        </p:nvSpPr>
        <p:spPr>
          <a:xfrm>
            <a:off x="3058511" y="1384162"/>
            <a:ext cx="1221827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Generative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A0F44-340A-2E59-5B07-6BB28F930560}"/>
              </a:ext>
            </a:extLst>
          </p:cNvPr>
          <p:cNvSpPr txBox="1"/>
          <p:nvPr/>
        </p:nvSpPr>
        <p:spPr>
          <a:xfrm>
            <a:off x="6553201" y="2983905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Diagnostic AI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2F19A-9EF8-9C60-98EE-6241DDD1D128}"/>
              </a:ext>
            </a:extLst>
          </p:cNvPr>
          <p:cNvSpPr txBox="1"/>
          <p:nvPr/>
        </p:nvSpPr>
        <p:spPr>
          <a:xfrm>
            <a:off x="5026573" y="3555120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Blockchain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B00B9-7565-0B01-BD75-42A3D83D4730}"/>
              </a:ext>
            </a:extLst>
          </p:cNvPr>
          <p:cNvSpPr txBox="1"/>
          <p:nvPr/>
        </p:nvSpPr>
        <p:spPr>
          <a:xfrm>
            <a:off x="4531272" y="3880941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Metaverse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4CDB4-4D22-A3B4-0FF3-CE0693E9AB58}"/>
              </a:ext>
            </a:extLst>
          </p:cNvPr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Gartner Hype Cycle</a:t>
            </a:r>
          </a:p>
        </p:txBody>
      </p:sp>
    </p:spTree>
    <p:extLst>
      <p:ext uri="{BB962C8B-B14F-4D97-AF65-F5344CB8AC3E}">
        <p14:creationId xmlns:p14="http://schemas.microsoft.com/office/powerpoint/2010/main" val="25052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1DAAA1-4B86-658F-443C-F3E3FBBB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4162"/>
            <a:ext cx="7772400" cy="4993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0951DC-11A1-62DE-8C7A-A28AAB722F98}"/>
              </a:ext>
            </a:extLst>
          </p:cNvPr>
          <p:cNvSpPr txBox="1"/>
          <p:nvPr/>
        </p:nvSpPr>
        <p:spPr>
          <a:xfrm>
            <a:off x="5993526" y="3329147"/>
            <a:ext cx="57806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IoT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1151D-898F-290D-C7F5-260149242126}"/>
              </a:ext>
            </a:extLst>
          </p:cNvPr>
          <p:cNvSpPr txBox="1"/>
          <p:nvPr/>
        </p:nvSpPr>
        <p:spPr>
          <a:xfrm>
            <a:off x="7796050" y="2757932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Narrow 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CAE71-E522-200E-3AA3-0BFFF3623E10}"/>
              </a:ext>
            </a:extLst>
          </p:cNvPr>
          <p:cNvSpPr txBox="1"/>
          <p:nvPr/>
        </p:nvSpPr>
        <p:spPr>
          <a:xfrm>
            <a:off x="3058511" y="1384162"/>
            <a:ext cx="1221827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Generative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A0F44-340A-2E59-5B07-6BB28F930560}"/>
              </a:ext>
            </a:extLst>
          </p:cNvPr>
          <p:cNvSpPr txBox="1"/>
          <p:nvPr/>
        </p:nvSpPr>
        <p:spPr>
          <a:xfrm>
            <a:off x="6553201" y="2983905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Diagnostic AI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2F19A-9EF8-9C60-98EE-6241DDD1D128}"/>
              </a:ext>
            </a:extLst>
          </p:cNvPr>
          <p:cNvSpPr txBox="1"/>
          <p:nvPr/>
        </p:nvSpPr>
        <p:spPr>
          <a:xfrm>
            <a:off x="5026573" y="3555120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Blockchain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B00B9-7565-0B01-BD75-42A3D83D4730}"/>
              </a:ext>
            </a:extLst>
          </p:cNvPr>
          <p:cNvSpPr txBox="1"/>
          <p:nvPr/>
        </p:nvSpPr>
        <p:spPr>
          <a:xfrm>
            <a:off x="4531272" y="3880941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Metaverse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25F58-8D17-E98D-483A-51599CC258EE}"/>
              </a:ext>
            </a:extLst>
          </p:cNvPr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Gartner Hype Cycle</a:t>
            </a:r>
          </a:p>
        </p:txBody>
      </p:sp>
    </p:spTree>
    <p:extLst>
      <p:ext uri="{BB962C8B-B14F-4D97-AF65-F5344CB8AC3E}">
        <p14:creationId xmlns:p14="http://schemas.microsoft.com/office/powerpoint/2010/main" val="314370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1DAAA1-4B86-658F-443C-F3E3FBBB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4162"/>
            <a:ext cx="7772400" cy="4993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0951DC-11A1-62DE-8C7A-A28AAB722F98}"/>
              </a:ext>
            </a:extLst>
          </p:cNvPr>
          <p:cNvSpPr txBox="1"/>
          <p:nvPr/>
        </p:nvSpPr>
        <p:spPr>
          <a:xfrm>
            <a:off x="5993526" y="3329147"/>
            <a:ext cx="57806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IoT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1151D-898F-290D-C7F5-260149242126}"/>
              </a:ext>
            </a:extLst>
          </p:cNvPr>
          <p:cNvSpPr txBox="1"/>
          <p:nvPr/>
        </p:nvSpPr>
        <p:spPr>
          <a:xfrm>
            <a:off x="7796050" y="2757932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Narrow 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CAE71-E522-200E-3AA3-0BFFF3623E10}"/>
              </a:ext>
            </a:extLst>
          </p:cNvPr>
          <p:cNvSpPr txBox="1"/>
          <p:nvPr/>
        </p:nvSpPr>
        <p:spPr>
          <a:xfrm>
            <a:off x="3058511" y="1384162"/>
            <a:ext cx="1221827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Generative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A0F44-340A-2E59-5B07-6BB28F930560}"/>
              </a:ext>
            </a:extLst>
          </p:cNvPr>
          <p:cNvSpPr txBox="1"/>
          <p:nvPr/>
        </p:nvSpPr>
        <p:spPr>
          <a:xfrm>
            <a:off x="6553201" y="2983905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Diagnostic AI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2F19A-9EF8-9C60-98EE-6241DDD1D128}"/>
              </a:ext>
            </a:extLst>
          </p:cNvPr>
          <p:cNvSpPr txBox="1"/>
          <p:nvPr/>
        </p:nvSpPr>
        <p:spPr>
          <a:xfrm>
            <a:off x="5026573" y="3555120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Blockchain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96BD3-D2F7-649C-9A82-85491C2D1FE4}"/>
              </a:ext>
            </a:extLst>
          </p:cNvPr>
          <p:cNvSpPr txBox="1"/>
          <p:nvPr/>
        </p:nvSpPr>
        <p:spPr>
          <a:xfrm>
            <a:off x="1784131" y="4245146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Quantum</a:t>
            </a:r>
          </a:p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Computing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B00B9-7565-0B01-BD75-42A3D83D4730}"/>
              </a:ext>
            </a:extLst>
          </p:cNvPr>
          <p:cNvSpPr txBox="1"/>
          <p:nvPr/>
        </p:nvSpPr>
        <p:spPr>
          <a:xfrm>
            <a:off x="4531272" y="3880941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latin typeface="+mj-lt"/>
                <a:ea typeface="+mj-ea"/>
                <a:cs typeface="Metric Thin"/>
              </a:rPr>
              <a:t>Metaverse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1AB1-85C3-4A88-2178-ACDBAA107C27}"/>
              </a:ext>
            </a:extLst>
          </p:cNvPr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Gartner Hype Cycle</a:t>
            </a:r>
          </a:p>
        </p:txBody>
      </p:sp>
    </p:spTree>
    <p:extLst>
      <p:ext uri="{BB962C8B-B14F-4D97-AF65-F5344CB8AC3E}">
        <p14:creationId xmlns:p14="http://schemas.microsoft.com/office/powerpoint/2010/main" val="154570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C4D7A2-26C9-9699-7800-F47F389837BF}"/>
              </a:ext>
            </a:extLst>
          </p:cNvPr>
          <p:cNvSpPr txBox="1">
            <a:spLocks/>
          </p:cNvSpPr>
          <p:nvPr/>
        </p:nvSpPr>
        <p:spPr>
          <a:xfrm>
            <a:off x="560490" y="516276"/>
            <a:ext cx="7889827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Emerging Tech - NED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C1BE-370F-3018-B536-386C70BC1D20}"/>
              </a:ext>
            </a:extLst>
          </p:cNvPr>
          <p:cNvSpPr txBox="1"/>
          <p:nvPr/>
        </p:nvSpPr>
        <p:spPr>
          <a:xfrm>
            <a:off x="1806575" y="2559121"/>
            <a:ext cx="7359649" cy="6556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 it strategic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informed decisions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 eyes open</a:t>
            </a:r>
            <a:endParaRPr lang="en-GB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2BBE0-04DC-AC64-48A3-294C9B63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49" y="4294035"/>
            <a:ext cx="5375184" cy="20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0490" y="1791929"/>
            <a:ext cx="9945585" cy="121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4800" b="1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NEDs and Digital Technology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" y="3782988"/>
            <a:ext cx="6744824" cy="40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Metric Light"/>
                <a:cs typeface="Metric Light"/>
              </a:rPr>
              <a:t>Neil </a:t>
            </a:r>
            <a:r>
              <a:rPr lang="en-US" sz="2400" dirty="0" err="1">
                <a:solidFill>
                  <a:srgbClr val="000000"/>
                </a:solidFill>
                <a:latin typeface="Metric Light"/>
                <a:cs typeface="Metric Light"/>
              </a:rPr>
              <a:t>Tinegate</a:t>
            </a:r>
            <a:endParaRPr lang="en-US" sz="24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endParaRPr lang="en-US" sz="20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AFM NED Conference</a:t>
            </a: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Metric Light"/>
                <a:cs typeface="Metric Light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 July 2024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1974" y="6016567"/>
            <a:ext cx="2083030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pPr fontAlgn="base"/>
            <a:r>
              <a:rPr lang="en-GB" sz="1400" dirty="0">
                <a:solidFill>
                  <a:schemeClr val="tx1"/>
                </a:solidFill>
              </a:rPr>
              <a:t>Neil </a:t>
            </a:r>
            <a:r>
              <a:rPr lang="en-GB" sz="1400" dirty="0" err="1">
                <a:solidFill>
                  <a:schemeClr val="tx1"/>
                </a:solidFill>
              </a:rPr>
              <a:t>Tinegate</a:t>
            </a:r>
            <a:endParaRPr lang="en-US" sz="1600" dirty="0">
              <a:solidFill>
                <a:srgbClr val="000000"/>
              </a:solidFill>
              <a:latin typeface="Metric Light"/>
              <a:cs typeface="Metric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6016567"/>
            <a:ext cx="389196" cy="389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A4212-08EB-6E0E-2411-19546C4F28E2}"/>
              </a:ext>
            </a:extLst>
          </p:cNvPr>
          <p:cNvSpPr txBox="1"/>
          <p:nvPr/>
        </p:nvSpPr>
        <p:spPr>
          <a:xfrm>
            <a:off x="8156028" y="4130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117625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number of red and white bars&#10;&#10;Description automatically generated with medium confidence">
            <a:extLst>
              <a:ext uri="{FF2B5EF4-FFF2-40B4-BE49-F238E27FC236}">
                <a16:creationId xmlns:a16="http://schemas.microsoft.com/office/drawing/2014/main" id="{33C83FCE-B7B7-C6C5-204E-8565CB650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8" y="550168"/>
            <a:ext cx="5757663" cy="57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C4D7A2-26C9-9699-7800-F47F389837BF}"/>
              </a:ext>
            </a:extLst>
          </p:cNvPr>
          <p:cNvSpPr txBox="1">
            <a:spLocks/>
          </p:cNvSpPr>
          <p:nvPr/>
        </p:nvSpPr>
        <p:spPr>
          <a:xfrm>
            <a:off x="560490" y="516276"/>
            <a:ext cx="7889827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Cyber Security - Strategic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C1BE-370F-3018-B536-386C70BC1D20}"/>
              </a:ext>
            </a:extLst>
          </p:cNvPr>
          <p:cNvSpPr txBox="1"/>
          <p:nvPr/>
        </p:nvSpPr>
        <p:spPr>
          <a:xfrm>
            <a:off x="1806575" y="2559121"/>
            <a:ext cx="7359649" cy="6556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the c</a:t>
            </a: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ulture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 the threat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 the risk</a:t>
            </a:r>
            <a:endParaRPr lang="en-GB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erson pointing at a white board&#10;&#10;Description automatically generated">
            <a:extLst>
              <a:ext uri="{FF2B5EF4-FFF2-40B4-BE49-F238E27FC236}">
                <a16:creationId xmlns:a16="http://schemas.microsoft.com/office/drawing/2014/main" id="{2F83C503-01CD-6974-1016-CE5093A9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18" y="4023921"/>
            <a:ext cx="4056156" cy="2317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7FE8D8-1420-F4B1-EFFD-896AFB958058}"/>
              </a:ext>
            </a:extLst>
          </p:cNvPr>
          <p:cNvSpPr txBox="1"/>
          <p:nvPr/>
        </p:nvSpPr>
        <p:spPr>
          <a:xfrm>
            <a:off x="9931078" y="2453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268358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38E9CF-7E2E-8BE3-3D1B-C92F3C417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718" y="1923567"/>
            <a:ext cx="9383363" cy="2270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FACA27-7FBB-1552-258A-E99624EFEAFE}"/>
              </a:ext>
            </a:extLst>
          </p:cNvPr>
          <p:cNvSpPr txBox="1"/>
          <p:nvPr/>
        </p:nvSpPr>
        <p:spPr>
          <a:xfrm>
            <a:off x="893380" y="4413609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https://www.ncsc.gov.uk/</a:t>
            </a:r>
          </a:p>
        </p:txBody>
      </p:sp>
    </p:spTree>
    <p:extLst>
      <p:ext uri="{BB962C8B-B14F-4D97-AF65-F5344CB8AC3E}">
        <p14:creationId xmlns:p14="http://schemas.microsoft.com/office/powerpoint/2010/main" val="222210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0490" y="1791929"/>
            <a:ext cx="9945585" cy="121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4800" b="1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NEDs and Digital Technology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" y="3782988"/>
            <a:ext cx="6744824" cy="40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Metric Light"/>
                <a:cs typeface="Metric Light"/>
              </a:rPr>
              <a:t>Neil </a:t>
            </a:r>
            <a:r>
              <a:rPr lang="en-US" sz="2400" dirty="0" err="1">
                <a:solidFill>
                  <a:srgbClr val="000000"/>
                </a:solidFill>
                <a:latin typeface="Metric Light"/>
                <a:cs typeface="Metric Light"/>
              </a:rPr>
              <a:t>Tinegate</a:t>
            </a:r>
            <a:endParaRPr lang="en-US" sz="24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endParaRPr lang="en-US" sz="20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AFM NED Conference</a:t>
            </a: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Metric Light"/>
                <a:cs typeface="Metric Light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 July 2024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1974" y="6016567"/>
            <a:ext cx="2083030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pPr fontAlgn="base"/>
            <a:r>
              <a:rPr lang="en-GB" sz="1400" dirty="0">
                <a:solidFill>
                  <a:schemeClr val="tx1"/>
                </a:solidFill>
              </a:rPr>
              <a:t>Neil </a:t>
            </a:r>
            <a:r>
              <a:rPr lang="en-GB" sz="1400" dirty="0" err="1">
                <a:solidFill>
                  <a:schemeClr val="tx1"/>
                </a:solidFill>
              </a:rPr>
              <a:t>Tinegate</a:t>
            </a:r>
            <a:endParaRPr lang="en-US" sz="1600" dirty="0">
              <a:solidFill>
                <a:srgbClr val="000000"/>
              </a:solidFill>
              <a:latin typeface="Metric Light"/>
              <a:cs typeface="Metric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6016567"/>
            <a:ext cx="389196" cy="389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A4212-08EB-6E0E-2411-19546C4F28E2}"/>
              </a:ext>
            </a:extLst>
          </p:cNvPr>
          <p:cNvSpPr txBox="1"/>
          <p:nvPr/>
        </p:nvSpPr>
        <p:spPr>
          <a:xfrm>
            <a:off x="8156028" y="4130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340696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C4D7A2-26C9-9699-7800-F47F389837BF}"/>
              </a:ext>
            </a:extLst>
          </p:cNvPr>
          <p:cNvSpPr txBox="1">
            <a:spLocks/>
          </p:cNvSpPr>
          <p:nvPr/>
        </p:nvSpPr>
        <p:spPr>
          <a:xfrm>
            <a:off x="560490" y="516276"/>
            <a:ext cx="7889827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Deloitte Corporate Leaders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C1BE-370F-3018-B536-386C70BC1D20}"/>
              </a:ext>
            </a:extLst>
          </p:cNvPr>
          <p:cNvSpPr txBox="1"/>
          <p:nvPr/>
        </p:nvSpPr>
        <p:spPr>
          <a:xfrm>
            <a:off x="560490" y="1471101"/>
            <a:ext cx="7359649" cy="6556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600" b="0" i="0" u="none" strike="noStrike" kern="1200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Q:</a:t>
            </a:r>
            <a:r>
              <a:rPr lang="en-US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0" i="0" u="none" strike="noStrike" kern="1200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your board’s oversight of technology matters sufficient in both scope and depth?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8F9B6-0EDC-E196-3EF6-D7C81C784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97" y="2432743"/>
            <a:ext cx="45593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FC9857-9A04-CBFA-2EB9-76FFE5317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21" y="2425926"/>
            <a:ext cx="4572000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8C54C6-2695-B917-18F1-BBD4C70E0935}"/>
              </a:ext>
            </a:extLst>
          </p:cNvPr>
          <p:cNvSpPr txBox="1"/>
          <p:nvPr/>
        </p:nvSpPr>
        <p:spPr>
          <a:xfrm>
            <a:off x="560490" y="6010468"/>
            <a:ext cx="7359649" cy="6556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200" b="0" i="1" u="none" strike="noStrike" kern="1200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Source: The Deloitte Global Boardroom Program’s Digital Frontier: A technology deficit in the boardroom (2022) </a:t>
            </a:r>
          </a:p>
        </p:txBody>
      </p:sp>
    </p:spTree>
    <p:extLst>
      <p:ext uri="{BB962C8B-B14F-4D97-AF65-F5344CB8AC3E}">
        <p14:creationId xmlns:p14="http://schemas.microsoft.com/office/powerpoint/2010/main" val="26105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0490" y="1791929"/>
            <a:ext cx="9945585" cy="121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4800" b="1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NEDs and Digital Technology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" y="3782988"/>
            <a:ext cx="6744824" cy="40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Metric Light"/>
                <a:cs typeface="Metric Light"/>
              </a:rPr>
              <a:t>Neil </a:t>
            </a:r>
            <a:r>
              <a:rPr lang="en-US" sz="2400" dirty="0" err="1">
                <a:solidFill>
                  <a:srgbClr val="000000"/>
                </a:solidFill>
                <a:latin typeface="Metric Light"/>
                <a:cs typeface="Metric Light"/>
              </a:rPr>
              <a:t>Tinegate</a:t>
            </a:r>
            <a:endParaRPr lang="en-US" sz="24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endParaRPr lang="en-US" sz="20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AFM NED Conference</a:t>
            </a: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Metric Light"/>
                <a:cs typeface="Metric Light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 July 2024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1974" y="6016567"/>
            <a:ext cx="2083030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pPr fontAlgn="base"/>
            <a:r>
              <a:rPr lang="en-GB" sz="1400" dirty="0">
                <a:solidFill>
                  <a:schemeClr val="tx1"/>
                </a:solidFill>
              </a:rPr>
              <a:t>Neil </a:t>
            </a:r>
            <a:r>
              <a:rPr lang="en-GB" sz="1400" dirty="0" err="1">
                <a:solidFill>
                  <a:schemeClr val="tx1"/>
                </a:solidFill>
              </a:rPr>
              <a:t>Tinegate</a:t>
            </a:r>
            <a:endParaRPr lang="en-US" sz="1600" dirty="0">
              <a:solidFill>
                <a:srgbClr val="000000"/>
              </a:solidFill>
              <a:latin typeface="Metric Light"/>
              <a:cs typeface="Metric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6016567"/>
            <a:ext cx="389196" cy="389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A4212-08EB-6E0E-2411-19546C4F28E2}"/>
              </a:ext>
            </a:extLst>
          </p:cNvPr>
          <p:cNvSpPr txBox="1"/>
          <p:nvPr/>
        </p:nvSpPr>
        <p:spPr>
          <a:xfrm>
            <a:off x="8156028" y="4130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31183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C4D7A2-26C9-9699-7800-F47F389837BF}"/>
              </a:ext>
            </a:extLst>
          </p:cNvPr>
          <p:cNvSpPr txBox="1">
            <a:spLocks/>
          </p:cNvSpPr>
          <p:nvPr/>
        </p:nvSpPr>
        <p:spPr>
          <a:xfrm>
            <a:off x="560490" y="516276"/>
            <a:ext cx="7889827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Digital Transformation - NED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C1BE-370F-3018-B536-386C70BC1D20}"/>
              </a:ext>
            </a:extLst>
          </p:cNvPr>
          <p:cNvSpPr txBox="1"/>
          <p:nvPr/>
        </p:nvSpPr>
        <p:spPr>
          <a:xfrm>
            <a:off x="1806575" y="2559121"/>
            <a:ext cx="7359649" cy="6556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 the vision by being a cultural champion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0" i="0" u="none" strike="noStrike" kern="1200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Shape the strategy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Help the team to hold the course</a:t>
            </a:r>
            <a:endParaRPr lang="en-US" sz="2000" b="0" i="0" u="none" strike="noStrike" kern="1200" baseline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BFFF3-1A57-B05A-94E9-85324AED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9" y="4486219"/>
            <a:ext cx="4669152" cy="20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endParaRPr lang="en-US" sz="4000" dirty="0">
              <a:solidFill>
                <a:srgbClr val="000000"/>
              </a:solidFill>
              <a:latin typeface="Metric Medium" charset="0"/>
              <a:ea typeface="Metric Medium" charset="0"/>
              <a:cs typeface="Metric Medium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4368F9-CAFD-9B2F-8680-070945165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32824"/>
              </p:ext>
            </p:extLst>
          </p:nvPr>
        </p:nvGraphicFramePr>
        <p:xfrm>
          <a:off x="1257251" y="1753851"/>
          <a:ext cx="8103476" cy="409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52">
                  <a:extLst>
                    <a:ext uri="{9D8B030D-6E8A-4147-A177-3AD203B41FA5}">
                      <a16:colId xmlns:a16="http://schemas.microsoft.com/office/drawing/2014/main" val="2671429131"/>
                    </a:ext>
                  </a:extLst>
                </a:gridCol>
                <a:gridCol w="3426371">
                  <a:extLst>
                    <a:ext uri="{9D8B030D-6E8A-4147-A177-3AD203B41FA5}">
                      <a16:colId xmlns:a16="http://schemas.microsoft.com/office/drawing/2014/main" val="3436254277"/>
                    </a:ext>
                  </a:extLst>
                </a:gridCol>
                <a:gridCol w="3710153">
                  <a:extLst>
                    <a:ext uri="{9D8B030D-6E8A-4147-A177-3AD203B41FA5}">
                      <a16:colId xmlns:a16="http://schemas.microsoft.com/office/drawing/2014/main" val="4145511701"/>
                    </a:ext>
                  </a:extLst>
                </a:gridCol>
              </a:tblGrid>
              <a:tr h="519511"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Technology as a Strategic Asset</a:t>
                      </a:r>
                    </a:p>
                    <a:p>
                      <a:pPr algn="ctr"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Digital Transformation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182391"/>
                  </a:ext>
                </a:extLst>
              </a:tr>
              <a:tr h="1039023"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Focus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Leveraging technology to achieve strategic goals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Broad organisational shift enabled by technology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556072"/>
                  </a:ext>
                </a:extLst>
              </a:tr>
              <a:tr h="519511"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Scope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Individual technology investments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Holistic change across the organisation</a:t>
                      </a:r>
                    </a:p>
                    <a:p>
                      <a:pPr>
                        <a:tabLst>
                          <a:tab pos="685800" algn="l"/>
                        </a:tabLst>
                      </a:pP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220390"/>
                  </a:ext>
                </a:extLst>
              </a:tr>
              <a:tr h="1558534"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Key Concepts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ROI</a:t>
                      </a: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Alignment with Strategy</a:t>
                      </a: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Project Management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endParaRPr lang="en-GB" sz="1600" kern="100" dirty="0">
                        <a:effectLst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Customer-Centricity</a:t>
                      </a: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Data-Driven Decision Making</a:t>
                      </a: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Agile Culture</a:t>
                      </a: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Upskilling Workforce</a:t>
                      </a:r>
                      <a:endPara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49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4F3F0F-36B3-38CF-5344-CB77A74DED55}"/>
              </a:ext>
            </a:extLst>
          </p:cNvPr>
          <p:cNvSpPr txBox="1">
            <a:spLocks/>
          </p:cNvSpPr>
          <p:nvPr/>
        </p:nvSpPr>
        <p:spPr>
          <a:xfrm>
            <a:off x="560490" y="516276"/>
            <a:ext cx="7889827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Strategic Tech vs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4056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C4D7A2-26C9-9699-7800-F47F389837BF}"/>
              </a:ext>
            </a:extLst>
          </p:cNvPr>
          <p:cNvSpPr txBox="1">
            <a:spLocks/>
          </p:cNvSpPr>
          <p:nvPr/>
        </p:nvSpPr>
        <p:spPr>
          <a:xfrm>
            <a:off x="560490" y="516276"/>
            <a:ext cx="7889827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Strategic Tech Initiatives - NED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C1BE-370F-3018-B536-386C70BC1D20}"/>
              </a:ext>
            </a:extLst>
          </p:cNvPr>
          <p:cNvSpPr txBox="1"/>
          <p:nvPr/>
        </p:nvSpPr>
        <p:spPr>
          <a:xfrm>
            <a:off x="1806575" y="2559121"/>
            <a:ext cx="7359649" cy="6556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 technology experts, ask questions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 the governance framework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 talent and capability</a:t>
            </a:r>
            <a:endParaRPr lang="en-GB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white and red speech bubbles&#10;&#10;Description automatically generated">
            <a:extLst>
              <a:ext uri="{FF2B5EF4-FFF2-40B4-BE49-F238E27FC236}">
                <a16:creationId xmlns:a16="http://schemas.microsoft.com/office/drawing/2014/main" id="{42FEAF22-A0CF-F8AB-D6C8-CD100700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85" y="3643243"/>
            <a:ext cx="4629873" cy="31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0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0490" y="1791929"/>
            <a:ext cx="9945585" cy="121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4800" b="1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NEDs and Digital Technology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" y="3782988"/>
            <a:ext cx="6744824" cy="40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Metric Light"/>
                <a:cs typeface="Metric Light"/>
              </a:rPr>
              <a:t>Neil </a:t>
            </a:r>
            <a:r>
              <a:rPr lang="en-US" sz="2400" dirty="0" err="1">
                <a:solidFill>
                  <a:srgbClr val="000000"/>
                </a:solidFill>
                <a:latin typeface="Metric Light"/>
                <a:cs typeface="Metric Light"/>
              </a:rPr>
              <a:t>Tinegate</a:t>
            </a:r>
            <a:endParaRPr lang="en-US" sz="24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endParaRPr lang="en-US" sz="2000" dirty="0">
              <a:solidFill>
                <a:srgbClr val="000000"/>
              </a:solidFill>
              <a:latin typeface="Metric Light"/>
              <a:cs typeface="Metric Light"/>
            </a:endParaRP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AFM NED Conference</a:t>
            </a:r>
          </a:p>
          <a:p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Metric Light"/>
                <a:cs typeface="Metric Light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Metric Light"/>
                <a:cs typeface="Metric Light"/>
              </a:rPr>
              <a:t> July 2024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1974" y="6016567"/>
            <a:ext cx="2083030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pPr fontAlgn="base"/>
            <a:r>
              <a:rPr lang="en-GB" sz="1400" dirty="0">
                <a:solidFill>
                  <a:schemeClr val="tx1"/>
                </a:solidFill>
              </a:rPr>
              <a:t>Neil </a:t>
            </a:r>
            <a:r>
              <a:rPr lang="en-GB" sz="1400" dirty="0" err="1">
                <a:solidFill>
                  <a:schemeClr val="tx1"/>
                </a:solidFill>
              </a:rPr>
              <a:t>Tinegate</a:t>
            </a:r>
            <a:endParaRPr lang="en-US" sz="1600" dirty="0">
              <a:solidFill>
                <a:srgbClr val="000000"/>
              </a:solidFill>
              <a:latin typeface="Metric Light"/>
              <a:cs typeface="Metric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6016567"/>
            <a:ext cx="389196" cy="389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A4212-08EB-6E0E-2411-19546C4F28E2}"/>
              </a:ext>
            </a:extLst>
          </p:cNvPr>
          <p:cNvSpPr txBox="1"/>
          <p:nvPr/>
        </p:nvSpPr>
        <p:spPr>
          <a:xfrm>
            <a:off x="8156028" y="4130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en-US" sz="700" b="0" i="0" u="none" strike="noStrike" kern="1200" baseline="0" dirty="0">
              <a:solidFill>
                <a:srgbClr val="FFFFFF"/>
              </a:solidFill>
              <a:latin typeface="Metric Thin"/>
              <a:ea typeface="+mj-ea"/>
              <a:cs typeface="Metric Thin"/>
            </a:endParaRPr>
          </a:p>
        </p:txBody>
      </p:sp>
    </p:spTree>
    <p:extLst>
      <p:ext uri="{BB962C8B-B14F-4D97-AF65-F5344CB8AC3E}">
        <p14:creationId xmlns:p14="http://schemas.microsoft.com/office/powerpoint/2010/main" val="181957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6FA1-B427-C8B4-5569-7F6A740E59D4}"/>
              </a:ext>
            </a:extLst>
          </p:cNvPr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Gartner Hype Cycle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92552-72F3-B087-45FD-902A4856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1" y="1585370"/>
            <a:ext cx="7325710" cy="50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5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1DAAA1-4B86-658F-443C-F3E3FBBB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4162"/>
            <a:ext cx="7772400" cy="4993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91151D-898F-290D-C7F5-260149242126}"/>
              </a:ext>
            </a:extLst>
          </p:cNvPr>
          <p:cNvSpPr txBox="1"/>
          <p:nvPr/>
        </p:nvSpPr>
        <p:spPr>
          <a:xfrm>
            <a:off x="7796050" y="2757932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Narrow 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CAE71-E522-200E-3AA3-0BFFF3623E10}"/>
              </a:ext>
            </a:extLst>
          </p:cNvPr>
          <p:cNvSpPr txBox="1"/>
          <p:nvPr/>
        </p:nvSpPr>
        <p:spPr>
          <a:xfrm>
            <a:off x="3058511" y="1384162"/>
            <a:ext cx="1221827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Generative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A0F44-340A-2E59-5B07-6BB28F930560}"/>
              </a:ext>
            </a:extLst>
          </p:cNvPr>
          <p:cNvSpPr txBox="1"/>
          <p:nvPr/>
        </p:nvSpPr>
        <p:spPr>
          <a:xfrm>
            <a:off x="6553201" y="2983905"/>
            <a:ext cx="980089" cy="4519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FF0000"/>
                </a:solidFill>
                <a:latin typeface="+mj-lt"/>
                <a:ea typeface="+mj-ea"/>
                <a:cs typeface="Metric Thin"/>
              </a:rPr>
              <a:t>Diagnostic AI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DE4B9B5-7483-9987-E7EB-83359E92858F}"/>
              </a:ext>
            </a:extLst>
          </p:cNvPr>
          <p:cNvSpPr txBox="1">
            <a:spLocks/>
          </p:cNvSpPr>
          <p:nvPr/>
        </p:nvSpPr>
        <p:spPr>
          <a:xfrm>
            <a:off x="560491" y="516276"/>
            <a:ext cx="6744824" cy="65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100" b="0" i="0" kern="1200">
                <a:solidFill>
                  <a:srgbClr val="FFFFFF"/>
                </a:solidFill>
                <a:latin typeface="Metric Thin"/>
                <a:ea typeface="+mj-ea"/>
                <a:cs typeface="Metric Thin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Metric Medium" charset="0"/>
                <a:ea typeface="Metric Medium" charset="0"/>
                <a:cs typeface="Metric Medium" charset="0"/>
              </a:rPr>
              <a:t>Gartner Hype Cycle</a:t>
            </a:r>
          </a:p>
        </p:txBody>
      </p:sp>
    </p:spTree>
    <p:extLst>
      <p:ext uri="{BB962C8B-B14F-4D97-AF65-F5344CB8AC3E}">
        <p14:creationId xmlns:p14="http://schemas.microsoft.com/office/powerpoint/2010/main" val="1580104541"/>
      </p:ext>
    </p:extLst>
  </p:cSld>
  <p:clrMapOvr>
    <a:masterClrMapping/>
  </p:clrMapOvr>
</p:sld>
</file>

<file path=ppt/theme/theme1.xml><?xml version="1.0" encoding="utf-8"?>
<a:theme xmlns:a="http://schemas.openxmlformats.org/drawingml/2006/main" name="1_W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r">
          <a:defRPr sz="700" b="0" i="0" u="none" strike="noStrike" kern="1200" baseline="0" dirty="0" smtClean="0">
            <a:solidFill>
              <a:srgbClr val="FFFFFF"/>
            </a:solidFill>
            <a:latin typeface="Metric Thin"/>
            <a:ea typeface="+mj-ea"/>
            <a:cs typeface="Metric Thi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W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r">
          <a:defRPr sz="700" b="0" i="0" u="none" strike="noStrike" kern="1200" baseline="0" dirty="0" smtClean="0">
            <a:solidFill>
              <a:srgbClr val="FFFFFF"/>
            </a:solidFill>
            <a:latin typeface="Metric Thin"/>
            <a:ea typeface="+mj-ea"/>
            <a:cs typeface="Metric Thi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W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r">
          <a:defRPr sz="700" b="0" i="0" u="none" strike="noStrike" kern="1200" baseline="0" dirty="0" smtClean="0">
            <a:solidFill>
              <a:srgbClr val="FFFFFF"/>
            </a:solidFill>
            <a:latin typeface="Metric Thin"/>
            <a:ea typeface="+mj-ea"/>
            <a:cs typeface="Metric Thi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311</Words>
  <Application>Microsoft Macintosh PowerPoint</Application>
  <PresentationFormat>Custom</PresentationFormat>
  <Paragraphs>122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Metric Light</vt:lpstr>
      <vt:lpstr>Metric Medium</vt:lpstr>
      <vt:lpstr>Metric Regular</vt:lpstr>
      <vt:lpstr>Metric Thin</vt:lpstr>
      <vt:lpstr>Times New Roman</vt:lpstr>
      <vt:lpstr>1_Wide master</vt:lpstr>
      <vt:lpstr>2_Wide master</vt:lpstr>
      <vt:lpstr>4_Wide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Flynn</dc:creator>
  <cp:lastModifiedBy>Neil Tinegate</cp:lastModifiedBy>
  <cp:revision>145</cp:revision>
  <dcterms:created xsi:type="dcterms:W3CDTF">2017-03-30T08:59:59Z</dcterms:created>
  <dcterms:modified xsi:type="dcterms:W3CDTF">2024-06-27T11:37:24Z</dcterms:modified>
</cp:coreProperties>
</file>